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71" r:id="rId23"/>
    <p:sldId id="261" r:id="rId24"/>
    <p:sldId id="262" r:id="rId25"/>
    <p:sldId id="263" r:id="rId26"/>
    <p:sldId id="265" r:id="rId27"/>
    <p:sldId id="267" r:id="rId28"/>
    <p:sldId id="279" r:id="rId29"/>
    <p:sldId id="280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85" r:id="rId38"/>
    <p:sldId id="283" r:id="rId39"/>
    <p:sldId id="284" r:id="rId40"/>
    <p:sldId id="281" r:id="rId41"/>
    <p:sldId id="286" r:id="rId42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>
      <p:cViewPr varScale="1">
        <p:scale>
          <a:sx n="100" d="100"/>
          <a:sy n="100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65185A9-2E1D-4A09-A3FB-E3DDB8C9A99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374-989D-4C58-80A7-521F2F75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70E6-3B9B-4E30-9856-5E0AC81668DE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9141-243E-467C-851B-A1D7344F6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E6D0-6A80-48F0-B695-93DE34E3E910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943B-C86D-427D-A5FE-15D00648C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2C3A-3885-4EFD-B198-665491EED37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6761-5674-4530-823F-EFF37B1C0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E76E-43C2-4583-9ADB-FA23B51F78F9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050B-4512-48FB-BC66-93BB0C9E7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6D5E-C7D5-429F-9314-96A1A7057C6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5F0A-2225-4F4A-B29D-B88509DCF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CCA8-E3A1-4AA5-A0DF-CADC5013810B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CC93-CC10-4A47-B26C-88FBAB07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28B1-BDAC-413A-B19F-35B930742B82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A89C-EE68-41FC-889E-F92CCAF15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EFAA-7F30-4723-8674-CD3D251537EE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E4A4-4442-446B-9814-E8399ADF1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4176-ADE0-417F-AFCE-E65DC1D713DD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AFAA-B4E6-4712-ADDB-173343AA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4B02-CEE3-4771-B5A8-AF61527F0A6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1713-159E-477D-BAAA-884A6E9C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9826-62B1-460D-9513-7F03E70763B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4DD-ABE9-400D-9EAF-70ECC31F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2B66F9B0-5926-478A-B4A1-860CFE326FF9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173D8B5-5E3B-4F67-B5C0-A9CB24A2D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7" r:id="rId2"/>
    <p:sldLayoutId id="2147483933" r:id="rId3"/>
    <p:sldLayoutId id="2147483928" r:id="rId4"/>
    <p:sldLayoutId id="2147483929" r:id="rId5"/>
    <p:sldLayoutId id="2147483934" r:id="rId6"/>
    <p:sldLayoutId id="2147483935" r:id="rId7"/>
    <p:sldLayoutId id="2147483936" r:id="rId8"/>
    <p:sldLayoutId id="2147483937" r:id="rId9"/>
    <p:sldLayoutId id="2147483930" r:id="rId10"/>
    <p:sldLayoutId id="2147483938" r:id="rId11"/>
    <p:sldLayoutId id="21474839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url?sa=i&amp;rct=j&amp;q=&amp;esrc=s&amp;source=images&amp;cd=&amp;cad=rja&amp;uact=8&amp;docid=SmdbSuszxmU9eM&amp;tbnid=YM0Zk-OuA4qYeM:&amp;ved=0CAcQjRw&amp;url=http://academic.brooklyn.cuny.edu/biology/bio4fv/page/polar_c.htm&amp;ei=9RU9VKPpPNewyASAq4LAAg&amp;bvm=bv.77161500,d.aWw&amp;psig=AFQjCNH7YnZojiiqk8RYMJiR23Ki3eTO-g&amp;ust=141337584417350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/url?sa=i&amp;rct=j&amp;q=&amp;esrc=s&amp;source=images&amp;cd=&amp;cad=rja&amp;uact=8&amp;docid=SmdbSuszxmU9eM&amp;tbnid=YM0Zk-OuA4qYeM:&amp;ved=0CAcQjRw&amp;url=http://academic.brooklyn.cuny.edu/biology/bio4fv/page/polar_c.htm&amp;ei=9RU9VKPpPNewyASAq4LAAg&amp;bvm=bv.77161500,d.aWw&amp;psig=AFQjCNH7YnZojiiqk8RYMJiR23Ki3eTO-g&amp;ust=1413375844173509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jpeg"/><Relationship Id="rId5" Type="http://schemas.openxmlformats.org/officeDocument/2006/relationships/hyperlink" Target="http://chsweb.lr.k12.nj.us/mstanley/outlines/waterap/water.html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1.xml"/><Relationship Id="rId7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44.xml"/><Relationship Id="rId7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7.xml"/><Relationship Id="rId7" Type="http://schemas.openxmlformats.org/officeDocument/2006/relationships/oleObject" Target="../embeddings/oleObject4.bin"/><Relationship Id="rId2" Type="http://schemas.openxmlformats.org/officeDocument/2006/relationships/tags" Target="../tags/tag4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k-phy.org/contextual/heat/tep/temch/island_e.htm" TargetMode="External"/><Relationship Id="rId3" Type="http://schemas.openxmlformats.org/officeDocument/2006/relationships/tags" Target="../tags/tag50.xml"/><Relationship Id="rId7" Type="http://schemas.openxmlformats.org/officeDocument/2006/relationships/image" Target="../media/image9.jpeg"/><Relationship Id="rId2" Type="http://schemas.openxmlformats.org/officeDocument/2006/relationships/tags" Target="../tags/tag4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hyperlink" Target="http://www.abpischools.org.uk/page/modules/skin/skin3.cf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0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0.jpeg"/><Relationship Id="rId2" Type="http://schemas.openxmlformats.org/officeDocument/2006/relationships/tags" Target="../tags/tag5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9.xml"/><Relationship Id="rId7" Type="http://schemas.openxmlformats.org/officeDocument/2006/relationships/hyperlink" Target="http://www.google.com/url?sa=i&amp;rct=j&amp;q=&amp;esrc=s&amp;source=images&amp;cd=&amp;cad=rja&amp;uact=8&amp;docid=SmdbSuszxmU9eM&amp;tbnid=YM0Zk-OuA4qYeM:&amp;ved=0CAcQjRw&amp;url=http://academic.brooklyn.cuny.edu/biology/bio4fv/page/polar_c.htm&amp;ei=9RU9VKPpPNewyASAq4LAAg&amp;bvm=bv.77161500,d.aWw&amp;psig=AFQjCNH7YnZojiiqk8RYMJiR23Ki3eTO-g&amp;ust=1413375844173509" TargetMode="External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SmdbSuszxmU9eM&amp;tbnid=YM0Zk-OuA4qYeM:&amp;ved=0CAcQjRw&amp;url=http://academic.brooklyn.cuny.edu/biology/bio4fv/page/polar_c.htm&amp;ei=9RU9VKPpPNewyASAq4LAAg&amp;bvm=bv.77161500,d.aWw&amp;psig=AFQjCNH7YnZojiiqk8RYMJiR23Ki3eTO-g&amp;ust=1413375844173509" TargetMode="External"/><Relationship Id="rId3" Type="http://schemas.openxmlformats.org/officeDocument/2006/relationships/tags" Target="../tags/tag62.xml"/><Relationship Id="rId7" Type="http://schemas.openxmlformats.org/officeDocument/2006/relationships/image" Target="../media/image12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3.png"/><Relationship Id="rId2" Type="http://schemas.openxmlformats.org/officeDocument/2006/relationships/tags" Target="../tags/tag6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14.jpeg"/><Relationship Id="rId2" Type="http://schemas.openxmlformats.org/officeDocument/2006/relationships/tags" Target="../tags/tag6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1.xml"/><Relationship Id="rId7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hsweb.lr.k12.nj.us/mstanley/outlines/waterap/water.html" TargetMode="External"/><Relationship Id="rId3" Type="http://schemas.openxmlformats.org/officeDocument/2006/relationships/tags" Target="../tags/tag74.xml"/><Relationship Id="rId7" Type="http://schemas.openxmlformats.org/officeDocument/2006/relationships/image" Target="../media/image17.png"/><Relationship Id="rId2" Type="http://schemas.openxmlformats.org/officeDocument/2006/relationships/tags" Target="../tags/tag7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9.png"/><Relationship Id="rId2" Type="http://schemas.openxmlformats.org/officeDocument/2006/relationships/tags" Target="../tags/tag7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http://www.abpischools.org.uk/page/modules/skin/skin3.cfm" TargetMode="External"/><Relationship Id="rId5" Type="http://schemas.openxmlformats.org/officeDocument/2006/relationships/hyperlink" Target="http://www.hk-phy.org/contextual/heat/tep/temch/island_e.htm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819400" y="1828800"/>
            <a:ext cx="3733800" cy="2362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Get Your Clickers!!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4267200"/>
            <a:ext cx="441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Properties of Water FA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029200"/>
            <a:ext cx="73914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SWBAT  describe examples of how water supports life using the properties of water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 3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know definitions and have memorized examples or explanations from lessons, and I can apply this knowledge to solving problems or can explain concepts in different or more in-depth ways.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About 30% of the points on the summative assessment require this level of understanding.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8 Water is a polar molecule because</a:t>
            </a:r>
          </a:p>
        </p:txBody>
      </p:sp>
      <p:sp>
        <p:nvSpPr>
          <p:cNvPr id="8196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4800" y="1524000"/>
            <a:ext cx="51054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shares electrons </a:t>
            </a:r>
            <a:r>
              <a:rPr lang="en-US" sz="2400" i="1" smtClean="0"/>
              <a:t>equally </a:t>
            </a:r>
            <a:r>
              <a:rPr lang="en-US" sz="2400" smtClean="0"/>
              <a:t>between oxygen and hydrogen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shares electrons</a:t>
            </a:r>
            <a:r>
              <a:rPr lang="en-US" sz="2400" i="1" smtClean="0"/>
              <a:t> unequally </a:t>
            </a:r>
            <a:r>
              <a:rPr lang="en-US" sz="2400" smtClean="0"/>
              <a:t>between oxygen and hydrogen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freezes at zero degrees Celsius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forms ionic bonds with other water molecules</a:t>
            </a:r>
          </a:p>
        </p:txBody>
      </p:sp>
      <p:sp>
        <p:nvSpPr>
          <p:cNvPr id="8199" name="AutoShape 7" descr="data:image/jpeg;base64,/9j/4AAQSkZJRgABAQAAAQABAAD/2wCEAAkGBxQTERUSEhISExUXFhgZGBUVGBgUEhcUFxYXFxYXHBgYHSkgGBsmGxUYITEhJikrLi4uGx8zODMtNygvLjABCgoKDg0OGxAQGy0mHyQ3LTQ1NC8sLSw0NCssLCwsNDQvMCwyLC8sNCwsNCwvLDQsLCwtNCwuLC8sLDQ0LCwsLP/AABEIAKUBMgMBEQACEQEDEQH/xAAcAAEAAQUBAQAAAAAAAAAAAAAABAIDBQYHAQj/xABEEAACAgECAwYCBgcGAwkAAAABAgADEQQSBSExBhMiQVFhMnEHFCNSgZFCcqGxweHwFTNDYmPRkuPxCBYkRFSCorLD/8QAGwEBAAIDAQEAAAAAAAAAAAAAAAUGAQMEAgf/xAA4EQEAAQMBBQUGBQMEAwAAAAAAAQIDEQQFEiExURNBYXGBBjKRseHwFCKhwdEjUvEVFkJTYnKC/9oADAMBAAIRAxEAPwDuMBAQEBAQEBAQEBAQEBAQEBAQEDyBQ7EDkGc+20H58yBAuQEBAQEBAQEBAQEBAQEBAQEBAQEBAQEBAQEBAQEBAQEBAQEBAQEBA8JgW7NQijLOoHqSAP2wKqrAwDKQwPMEHII9iOsCuAgICAgICAgICAgICAgICAgICAgICAgICAgICAgICAgWtVqUrUvY6oo6sxCqPxMPdFuqud2mJmfBres+kLh9Zx9YDn/TVnH5gY/bPG/CQt7H1dfHcx5zEII+lLQ/64/9n8434dH+gar/AMfj9GS0Pb3QWnA1Kqf9QGv9rAD9sb9LmubJ1dHGaM+XH5Mb9IfYs8WWg1aw0LX3nNB3i2B9mOjjpsPr1M9o6qmaZxMcWiN/2fief9o8/ej/AJkMOy8E4cNPpqdOpyKq0rBxjOxQuceWcZgTYCAgICAgICAgICAgICAgICAgICAgICAgICAgICAgeE45mBzbth9Jy1k1aLbY3ncedY/VH6Z9+nzmua+ix6DYc1xv6jhHTv8AXo5bxLid2offfY9jerHOPYDoo9hNazWrFuzTu26YiESZbSAgZDg3HL9K26i16+fMA5Rvmp5GI4cmjUaW1fjFynP31db7GfSNXqSKdQFpuOApB+ysPoM/A3sevkfKe6a+6VU2hsWuxE12vzU/rH8t8mxBkBAQEBAQEBAQEBAQEBAQEBAQEBAQEBAQEBAQEBAQOR/Sj2zLs2i07YQZFzjqzedYP3R5+p5dBz1VzngtmxtmxTEX7sce7w8f4c0nlYiAgICAgIHX/ou7Zm4DR6hs2AfZOerqP0CfNgOh8wPUc/dFXcqe2dmRb/r2o4d8dPHydImxXSAgICAgICAgICAgICAgICAgICAgICAgICAgICBr3bvjn1TRPYpxY3gr/XbPP8ACfwnmucQkNmaX8TqIpnlHGfKHzyT6zUvz2w7QSRyAz8xjccY6cvXqfTrPGZnkjrmqu/1KqIjdo59ZxGZx0U7hkD15j9UY3H2/jke+M5lmrWVxeiziM1YmP/Xvz4xy9Y8QNzx7nPTkBnn1/V/4hGXmNdVwiYjezVE+VPGZ9YxjzM9D0z19uRP49OvKOJ+LvUTRVciN2qJnhnMYpmr1FsBxz/fy8/3efLnHF4o11ycTMRxiZ4RVwxGeMzGJ/RUqkjPL4cn58uXuOZ58vxmN7j5ttnU3proi5EfniZ4Z4YxPq8ntILul1DVutiMVdSGUjqCDkGHmuimumaauUvpHs9xQarTVahcDeoJA54boy/gwIm6JzGXzvV6ebF6q3Pd8u79GRmXOQEBAQEBAQEBAQEBAQEBAQEBAQEBAQEBAQEBA5P8ATdrDv09IPIK7kepJCr+WG/Oaq544Wr2dtxu11+UOYTysjwjnnJ9/fkBz8+gxMYhyXNFRXVM5mInnEcp8+GfPEwr388kA8wfPmR+Pz/M+pmN1mrR25mZnOZmJz3xjljpGPnPV4VwxOcjAHnjA6nB6E8h8lExHk1WtNPbV3qqYiZ4RHPzn14fB4PLkBt6YJPkB59R+XQRFLRZ0lfaUTXTiKYnhNWY4xjEeHnx5QJy9flk4x6e/TzzPWHVToqaeG9VMRExETPKJ9PnlUH5EYHP9mJjd5eDd2FGaKv7cxHrwUz03EDsX0K67dprqSf7uwMPZbBy/ajT3bnnCpe0Nrdu03OsfL/Los2K8QEBAQEBAQEBAQEBAQEBAQEBAQEBAQEBAQEBA4t9M6n68h8u4XH/G+Zqr5rl7PzH4aY8Z+UNBnlOEBAQEBAQEBA6l9B3XV/Kn/wDaerfvT99VZ9o+Vv8A+v2dVm1VyAgICAgICAgICAgICAgICAgICAgICAgICAgIHJPpsRTZQwPiCsre2SGT9zfsnPXcpm5uRzwtns9vRbrzymeH7/s5nMrEQEBAQEBAQEDtH0NaDZo3tI522HHuqDaP/lunu2p/tBe3r8Uf2x+s/TDf5sQJAQEBAQEBAQEBAQEBAQECi21VGWYKMgZJAGWICjn5kkAfOBXAQEBAoFqlioYbgASuRuAOcEjyB2n8jArgW7L1VSzMoVc5YkBRjrk9BiBcgIFBuUMELKGIJC5G4quAxA6kDcuT7j1gW9dqhVWzt5Dp6nyE1X71Nm3NdXc22bU3a4ojvcp7UVm8NvPN8nPo2cj8JXNPfq7Sbk85XPRxFunFPKHOLqijFWGCDgiT9NUVRmEtE54qJ6CAgICAgIF/QaRrbFrTqxx7AdST7AAn8J5qqimJmXi5XFFM1S7d2U1opK0ZxXtCrnyIGAfx8/cyL0m0Jm9MV8quXh/n5qltDT9pTNyPe5z9+Hd4Nyk6gSAgICAgICAgICAgICAgabxC6xtXctbak2Ldpu7C7/q61kVteGx9mMoXzv58xt8UCHTRqHFIK6gsBSdWLO82fWl1OlbNQflsCjUHNfhxt9oFNZ1TPZj60veVtuGLspaL6uQd/BkIz4NaqpGebYzA2Lj1ewUqfrB04JFncm17s7cVZavNpXOckHOdueWYGJ0i3l0DfXe+31YNhIT6p3dfe94a/sO9/vM48W/4fDiBa26vusX/AFnwtXpyw7w7hUtm7VFdP9owtdkGFI+EdBuyESqvV7FdhcAUpTUMUu70pWdYMAVnvSd5pyVJJU5yQTkJZ0erNVrF9Szppw9GC9ebe91DIGTed7BO6Uhycj4hkkQLx4ew4bxClEv7xrNZhTvLsbHdkNZs5HKspBHLJPnmBSd27/z31LfzGNQdRv2H0+37rf6ct3+XMD3TaTVFe8c6nvEOk2LvYDaXUXblU7XOwndnPTIx1ge9ntPadXRZYuo7xdNcupZ+87kaln0xIr38tp2NjZ4cKPMQLvajX737tT4U6+7/AMv95Xdp6ntK+zjlHz+id2dp9yjtJ5z8nFdBoOILxJnuNndl3LEtmooc7doz+rgAZH5ztru6edPinH1Y0dnVxqt6c4zx6Y++TLdotLvOR8QX8+fQzVpLm7GJ5LZanFMy1qSbcQEBAQED1RnkOcxM4G8dndItFROM3WY3N5JWCDsX3JAy3tgepjdVqYqpmin4o69TVcuZmfyxyjx6z5d0erXuzvEuItxNktFndbn3BlxWqc9hU49QMEHn7xqbOljT71GPDrlWbF3UVajFWcd7vfZ/iPe14Y+NeR9SPJp07O1XbW92r3o+XVy67T9lXmOUrfFOO9zYyCiywJT3zspQBa9zDABOWbwkgYxgHmDgGRcTGcc7WmvS33VVnATUCm1sFHvortfBQHcFJqbB89p6ZBISNd2trquep0Ph7zBDozMa6WvbwBsou1GALYOR0wQSGQfixWmuxqWD2MqpUSu/c2doLA7R4RuOCcYPXzCHb2l2hy2ntUVIHvJK/ZIWcZHP7QYrZ+X6OD1OIHr9p0Ck92+V73cpZF2Gq0U+JmYKAzHIOegJ9oGPbtooZXIAq7u7cMqSbkv01Ne18hdhN/U46gnGDAkJ2uDFUroaxytzEK9fdgUdzvIcnDAjUJjA65Bxg4CTwTjb3/WjsCpU6is+bI2mpvBYZ65t/LA8jAicN7VMaaO9ocXXVVPWgKYsLhQ3POE2lgxB6KRjJyAFWq7W7FsJ01p7muyy4bq/AtRwwGW8ZI8S45EdSp5QLtnHnbU0VpURU+otqNpKncaqbmYBc5Xx14B89rdMgkNhgIFCVKCSFALYLEAAsQMAk+fIAQK4CAgICAgICAgIEPiur7uskfEeS/P1/CcWv1Uae1mOc8I+/B0aaz2lyInl3tDs6yqxxWankwnadLGqdajiwowU9MNjlz8j7zt0c0xXE1cmyqmuqxXFv3u5gPow7Ga25n+s70qOMb23MSCdxXmcDyz5n1wcWGbdF3E08kHpddd0W/TXnMxynr1++bo/aD6MdPbWPq/2FirgHqj4+8PX/MP2zbNHRt0m271qr+r+aJ+Pp/Dl/HOyOr0ue9pYoP8AETx149cjp+IE8YmOazabaGn1HuVcek8J+/Jg4dpATA2XgPYbWaogrUa0P+JblFx7D4m/ATMRM8kfqdqaaxwmrM9I4s5xf6P7tHmxCL68DLAYdD55Xn4fcH5zVqKKscHNotsWtTVuVflnx5T69fBqfbPSam2mn6sWIGd6qdrE8tp9wOfn5icekrtU1Vb+HLti1frx2WcRnMQ3PstVcukpXUMWtC+Ik7j1OAT5kDAJkVrJom9VNvk86ei5TbiLnNsfCtUa7Aw9cH3B8v69Jps36rFyK6e75POptRcommWwavgaai43s77GoFRRGZAy72Zg204IOQPUYPPmZb7Vym5RFdPKVaqpmmcSr1PZjT2CxXVylgtBr3t3YN6strKoPhZg7cx03NjGTNjy81PZeixtzCz4rG2ixxWGtR67TtBxllsb5ZOMQMhrNAliCttwClSpUlXVl+FgR5/v5g8jAg/92qP9TmAH+0f7UB2cd5z8fidj77iDkcoFd/Z6hzcxQhrmqd2DMG30FWpYc/CVZQ3LkT1zmBaTsvpwScWMTv5tY7MC71WMQScg76K2B8iOWBygSKeB1Kwc73cLam93ZmK3Gs2ZyfM1Jj0AwMCBVoOD1U7xWGAsC7huJGUrWoHn0OxEB/VECJR2XoRAg73CqioTY7PWtZygRicjB/PocjlAuns7Qa7KyrEWVvXYS7bnW0s1mWznJLHmOnlgAQKhwGnvlu8e5HexV3t3S2WIyO2zOMkO3XzJIwSchlICAgICAgICAgICAgIGrcY1XeEn9Ech8s9fxlL12r/E396PdjhH8+qa0trs4iO9gLOs1wlIZHh/Z7vGV7ByxkIeWR95vRfbqfaTeg0M1Rv3I4dHDqdp9lE27XPr0+rctPQEGB/t+7oPbyk7EYQEzMzmV2GCBjdbwDS2nNumoc+pRS354zMTTE83Tb1l+37lcx6oQ7FaD/0lP5fzmNyno3/6rq/+yf0ZHQ8G09P91p6az6oiqfzAzMxTEcoc1zVXrvv1zPnMp0y0EDV+O9kUsy9GK36leiMfw+E/s/fODU6KK/zUcJTWi2tVbxRd4x174/lrNNLINjqVZTgg8j/095Xb9FVFcxVHFMV101zvUzmJSKTznPU1VxwbVwTWYOw9D09j6fjJHY+t7OvsauU8vP6/PzQmrs5jfjuZyWhGkBAQEBAQEBAQEBAQECHqeIoltVTZ3Whyp5bQKwC2T5dRAlhh6j+UClrQBnI/6QIvCeJJqKKr0yFtrR1DYDbXXcuRnrgwJYYHoRy6wAcHoRABxz5jl19oEDWcXRCVHjYdQDyB9zIXX7bs6adymN6r9Pj/ABl1WdLVc4zwhC/t1vuL+ZkL/ua/ve5Tj1+f0dP4CnqavjG6sqoKseR9MeeDM632g7fTzbopmmqefl4f4LWj3K8zOYYu0ZGB/XOcFEZmIh20zicp3DeDbSGsANh5qnVVH3m9fl/QtOg2bu4uXefT+XHqtfvRuW+XVsFVW33J6k9SZMotcgICAgICAgICBD4lw5Llww5+TDqP9x7Tn1Gmt36cVx697fY1Fdmc0/BpDad0dkddrKcHzGD8LD1U45H1BHUECtavR3LHPjHVO2NXbvxw59GRpPhBkTVmJ4NdccZbJw/Xq1eWIBHJsnH4/jLXs7atu9p967VEVRwnM49fX+URf09VNeKY4SujX1n9NfznVG09JM4i5T8WubFyP+MpAM7YqiqMw1PZkICAgICAgICAgIGt9o+Fpfq9GLahbWvflgy7q87FC7h0PngHzHtA1jU1NoqU1ldTf+H1OsoWoDbmjUXutFag8gvfDT7fIKTjlAuf2LRp2FOtobUKukQUt3TXA6gta+qKbVOy5nZW3cicjB8JwFvstwNytbNQRdXwnSLS1qHFepC3jluGFsBK58wD7wKE0SmuocMoejVDTXi5zW1L7zpmVFudh9pb9YatgSWPhY5weYLtPV3ta8O01mnv+pasbjU1BN+yraGLAd5aG6vz/W5wMa+lCpZ3KqC2jvSwVaOzTbi6LhLmewmy7dkjws3x5I3c+HW6qLG5GYiaqojj0zxbbVua8+EJ+n4atWrpNVQRW09wsZVxuZW0/d7yPibnZgnnzb3lP1Gom7pbsV1ZmK4xmeUYq5dI5cuHJJ0UbtyMR3frwZyQjqIGX4NjBIGbM4GfhUfelx9nYtXKaq5j89Pynp+qN1tVUTEd0s1TVt9yepPUmWhHrkBAQEBAQEBAQEBAg8T0HeAMuBYudpIypB+JGH6SNjmPkRzAMxVTFUYnkzEzE5hg7VTblfAwba9ROWRsZ5HzUjmD5gj5So7Z0lvSxFyiefd/HglNNfqu8KviiyrTLtJgYPs1xzUUqGOx6W1l9RBZjZhtXaisCeQ2nA2+g6+Utml1UWLmKJqzuUzMcN3hRT65mOOevcjrlG9Tmesx482fq7aHu6mZFD79T345/Z06QMbLFHnnNOM+VoMtNq5TdoiunlMZ+KPqpmmZiUTV8T1Y1GituWlVarU2BKnc4I0+5a3zyfH3hjmDy85sYT9Bx7V2rpk7vTpdqamv6u1VVCLVkHobLC9yDA2gAnmdviD3R9pL73WiqupLl7/vmcs1KmiwVeALhm3lgwzjAznnygQk7b2FKlZaKbn78vu7y2pBRe1OF2AM5YjqdowCfaBI0HafU6h6K6aaa2spvsdrTYVU0XrT4BhS6sWyCdvIg+0DYeAa9r9PXa6hGYeJVO5Qykq2CQCRkHHtAyEBAQEBAha/hddz1vYGbum3qu5hXvBBVmQHa5UgFSQcHmMQJsBAt30q6sjgMrAqwPQqRgg+2DAxXCeB6emwvWXexV2A2XWXtWhIJRe8Y7ASozjGdo9IFHaPqnyP8JTvafPaW+mJ+/kktByq9GGMrDvnk0rRdor21Kg81ZwprwOQJx88iWm/svTU6aZjnEZzn7jipen21q69XETymcbuPTz4N1lVXVl+zvxP8h++Wf2Yz2tzyj5uDX+7DPS5IwgICAgICAgICAgICBrnH2zb8lH8T/GUX2ivTXqtzupiP14pbRU4t56sZY4UFiQABkk9AB1MgqaZqmKY5y6qqoppmqqcRDAL2up37dr7c/HgY+eM5xJidh39zOYz0QMe0emm5u4nHX74slTwysVhAWKi03A5/Ta1rvTpuY/hOH8XcpuTViM43fSIin44j4pqLdNVPhz/AFyyHZDggN2q1NqAG0LUEJ3DuwuHY45Av4cgeSLnnyFz2Fdpq025TVnd9OfHHojdXTMV5mObIUdj6w1bNfqbe6SyupbHUqldibGXkoLHbgbmJbkOZ5yacqVf2dQpQK7LaX06d3XbWU7wV7VVkO9SrA7FJBHVQeUDE8S7PGruTp6r3KC4NdVcleqLXOtlm7vBsdXcFieRUgbR6BXwTsia9NSpttourFvjpcOQt1htaotajCwA7fERnK55ZMDL6DgNdVldimxnrqeoM7lyy2OtjsxPMsWQHPzgTOG6Faa1qTO1c4zzPiYsf2mBJgICAgICAgIGt9qu2+k4e6JqWsU2AsuxGfkpAPw9Oogcy7I/SJoaOI8S1FjWhNRZWayKmJIVWByAMr184HU9Prq9fpE1On3FW3FNylGO1ijDB5jmp/ZIfbWhq1Vj8nvU8Y/eHTpbsW6+PKWJInz+YwmFhdJWH7wIgf72Bu/ObZv3Zo7Oap3emWmNNZi52kUxvdccV+aW9svB9JsTJ+JuZ9h5CX/YmhnTWM1x+arj5R3Qh9Vd7SvhyhPk05SAgICAgICAgICAgIGA7QU4cP5EY/EfylL9pNPNN6m7HKYx6x9Epoa80zSwuppDoyHoylT64IxK9auTbriuO6Yn4Om9ai7bqtzymJj4tPXsfZvwXTZn4hndj9XHX8ZZZ27a3MxTO90+qoR7NX+0xNUbvXjn4fVuVNYVQo6KAB8gMCViuua6pqnnK426IooiiOUcPgznD9XVRWDdbVUXJK946pkDA5bjz/mJevZ/Tza0u9P/ACnPpyResriq5iO5q3Z3tUrcY4lXbrKzp0XT9yGtTugWqBs2HODz64k65G/aXVJYu+t0sU/pIwZeXXmOUC9AQEBAQEBAQEBAQEClqweoB+YzA0vsfwC2niPE7ragtV9lZqbKncFVgxwCSvUdcQN1UY5DlAxvEdAjnkMOfTpj1b+uch9dsXT6qZr92rrH7x/h02tVXb4c4Rv7BP3x+X85Ef7Yq/7I+H1dP4+P7U3R8LROfxN6ny+QktodiafTTvz+arrP7R/lzXdVXc4coT5MuYgICAgICAgICAgICAgWtTQHUq3Q/mD6zm1elt6m1Nu5y+U9Ye7dyaKt6Gu6rhdiHkNw9R/ESjavYup08zinep6x/HOPvilreqt19+JRRQ33W/IyOpsXap3aaZmfKW6blMd8Mhwzhe/DsRsPMAHJP+wk9s7YFyuqK9RGKenfP8fP5uS9rKYjFHNe7Q9k9Hrdn1qhbe7DBMll2htu74SPuj8pdIiIjEItzXs52D0FnGeJad9KpppXT90hawBS9QZ8ENk5PqZkdW4JwenSUijTViusEkKCSAWOTzYk9TAnwEBAQEBAQEBAQEBAQEC1dbjwrzY9PQD1Pt++B7VVt9yepPUmBcgICAgICAgICAgICAgICAgICAgQbF7ol1H2ZOXUfok9bAP/ALDz69c5CarAjIOQehHQiB7AQEBAQEBAQEBAQEBAQEC1bbjwrzY/kB6n2ge01bfcnqfMn+vKBcgICAgICAgICAgICAgICAgICAgICBCP2Rz/AIRPP/TJ8/1D5/d+XQJsBAQEBAQEBAQEBAQEBAtam3apYf1k4/jA9qq2+5PUnqTAuQEBAQEBAQEBAQEBAQEBAQEBAQEBAQPCIEbTeFzWPhChl/ygkjb8uXL8oEqAgICAgIC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287463"/>
            <a:ext cx="49815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029200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9 Which side of the water molecule has a slight negative charge?</a:t>
            </a:r>
          </a:p>
        </p:txBody>
      </p:sp>
      <p:sp>
        <p:nvSpPr>
          <p:cNvPr id="9220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064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Oxygen side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Hydrogen side</a:t>
            </a:r>
          </a:p>
        </p:txBody>
      </p:sp>
      <p:pic>
        <p:nvPicPr>
          <p:cNvPr id="9222" name="Picture 9" descr="http://www.middleschoolchemistry.com/img/thumbnails/chapter_5/lesson_1/polar_water_thumb.jpg"/>
          <p:cNvPicPr>
            <a:picLocks noChangeAspect="1" noChangeArrowheads="1"/>
          </p:cNvPicPr>
          <p:nvPr/>
        </p:nvPicPr>
        <p:blipFill>
          <a:blip r:embed="rId4" cstate="print"/>
          <a:srcRect t="12013" b="13033"/>
          <a:stretch>
            <a:fillRect/>
          </a:stretch>
        </p:blipFill>
        <p:spPr bwMode="auto">
          <a:xfrm>
            <a:off x="509588" y="3581400"/>
            <a:ext cx="401161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5938" y="5851525"/>
            <a:ext cx="4005262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Darker grey shading shows higher electron density  around </a:t>
            </a:r>
            <a:r>
              <a:rPr lang="en-US" dirty="0" err="1">
                <a:solidFill>
                  <a:schemeClr val="tx1"/>
                </a:solidFill>
              </a:rPr>
              <a:t>nuceli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5" name="AutoShape 9" descr="data:image/jpeg;base64,/9j/4AAQSkZJRgABAQAAAQABAAD/2wCEAAkGBxQTERUSEhISExUXFhgZGBUVGBgUEhcUFxYXFxYXHBgYHSkgGBsmGxUYITEhJikrLi4uGx8zODMtNygvLjABCgoKDg0OGxAQGy0mHyQ3LTQ1NC8sLSw0NCssLCwsNDQvMCwyLC8sNCwsNCwvLDQsLCwtNCwuLC8sLDQ0LCwsLP/AABEIAKUBMgMBEQACEQEDEQH/xAAcAAEAAQUBAQAAAAAAAAAAAAAABAIDBQYHAQj/xABEEAACAgECAwYCBgcGAwkAAAABAgADEQQSBSExBhMiQVFhMnEHFCNSgZFCcqGxweHwFTNDYmPRkuPxCBYkRFSCorLD/8QAGwEBAAIDAQEAAAAAAAAAAAAAAAUGAQMEAgf/xAA4EQEAAQMBBQUGBQMEAwAAAAAAAQIDEQQFEiExURNBYXGBBjKRseHwFCKhwdEjUvEVFkJTYnKC/9oADAMBAAIRAxEAPwDuMBAQEBAQEBAQEBAQEBAQEBAQEDyBQ7EDkGc+20H58yBAuQEBAQEBAQEBAQEBAQEBAQEBAQEBAQEBAQEBAQEBAQEBAQEBAQEBA8JgW7NQijLOoHqSAP2wKqrAwDKQwPMEHII9iOsCuAgICAgICAgICAgICAgICAgICAgICAgICAgICAgICAgWtVqUrUvY6oo6sxCqPxMPdFuqud2mJmfBres+kLh9Zx9YDn/TVnH5gY/bPG/CQt7H1dfHcx5zEII+lLQ/64/9n8434dH+gar/AMfj9GS0Pb3QWnA1Kqf9QGv9rAD9sb9LmubJ1dHGaM+XH5Mb9IfYs8WWg1aw0LX3nNB3i2B9mOjjpsPr1M9o6qmaZxMcWiN/2fief9o8/ej/AJkMOy8E4cNPpqdOpyKq0rBxjOxQuceWcZgTYCAgICAgICAgICAgICAgICAgICAgICAgICAgICAgeE45mBzbth9Jy1k1aLbY3ncedY/VH6Z9+nzmua+ix6DYc1xv6jhHTv8AXo5bxLid2offfY9jerHOPYDoo9hNazWrFuzTu26YiESZbSAgZDg3HL9K26i16+fMA5Rvmp5GI4cmjUaW1fjFynP31db7GfSNXqSKdQFpuOApB+ysPoM/A3sevkfKe6a+6VU2hsWuxE12vzU/rH8t8mxBkBAQEBAQEBAQEBAQEBAQEBAQEBAQEBAQEBAQEBAQOR/Sj2zLs2i07YQZFzjqzedYP3R5+p5dBz1VzngtmxtmxTEX7sce7w8f4c0nlYiAgICAgIHX/ou7Zm4DR6hs2AfZOerqP0CfNgOh8wPUc/dFXcqe2dmRb/r2o4d8dPHydImxXSAgICAgICAgICAgICAgICAgICAgICAgICAgICBr3bvjn1TRPYpxY3gr/XbPP8ACfwnmucQkNmaX8TqIpnlHGfKHzyT6zUvz2w7QSRyAz8xjccY6cvXqfTrPGZnkjrmqu/1KqIjdo59ZxGZx0U7hkD15j9UY3H2/jke+M5lmrWVxeiziM1YmP/Xvz4xy9Y8QNzx7nPTkBnn1/V/4hGXmNdVwiYjezVE+VPGZ9YxjzM9D0z19uRP49OvKOJ+LvUTRVciN2qJnhnMYpmr1FsBxz/fy8/3efLnHF4o11ycTMRxiZ4RVwxGeMzGJ/RUqkjPL4cn58uXuOZ58vxmN7j5ttnU3proi5EfniZ4Z4YxPq8ntILul1DVutiMVdSGUjqCDkGHmuimumaauUvpHs9xQarTVahcDeoJA54boy/gwIm6JzGXzvV6ebF6q3Pd8u79GRmXOQEBAQEBAQEBAQEBAQEBAQEBAQEBAQEBAQEBA5P8ATdrDv09IPIK7kepJCr+WG/Oaq544Wr2dtxu11+UOYTysjwjnnJ9/fkBz8+gxMYhyXNFRXVM5mInnEcp8+GfPEwr388kA8wfPmR+Pz/M+pmN1mrR25mZnOZmJz3xjljpGPnPV4VwxOcjAHnjA6nB6E8h8lExHk1WtNPbV3qqYiZ4RHPzn14fB4PLkBt6YJPkB59R+XQRFLRZ0lfaUTXTiKYnhNWY4xjEeHnx5QJy9flk4x6e/TzzPWHVToqaeG9VMRExETPKJ9PnlUH5EYHP9mJjd5eDd2FGaKv7cxHrwUz03EDsX0K67dprqSf7uwMPZbBy/ajT3bnnCpe0Nrdu03OsfL/Los2K8QEBAQEBAQEBAQEBAQEBAQEBAQEBAQEBAQEBA4t9M6n68h8u4XH/G+Zqr5rl7PzH4aY8Z+UNBnlOEBAQEBAQEBA6l9B3XV/Kn/wDaerfvT99VZ9o+Vv8A+v2dVm1VyAgICAgICAgICAgICAgICAgICAgICAgICAgIHJPpsRTZQwPiCsre2SGT9zfsnPXcpm5uRzwtns9vRbrzymeH7/s5nMrEQEBAQEBAQEDtH0NaDZo3tI522HHuqDaP/lunu2p/tBe3r8Uf2x+s/TDf5sQJAQEBAQEBAQEBAQEBAQECi21VGWYKMgZJAGWICjn5kkAfOBXAQEBAoFqlioYbgASuRuAOcEjyB2n8jArgW7L1VSzMoVc5YkBRjrk9BiBcgIFBuUMELKGIJC5G4quAxA6kDcuT7j1gW9dqhVWzt5Dp6nyE1X71Nm3NdXc22bU3a4ojvcp7UVm8NvPN8nPo2cj8JXNPfq7Sbk85XPRxFunFPKHOLqijFWGCDgiT9NUVRmEtE54qJ6CAgICAgIF/QaRrbFrTqxx7AdST7AAn8J5qqimJmXi5XFFM1S7d2U1opK0ZxXtCrnyIGAfx8/cyL0m0Jm9MV8quXh/n5qltDT9pTNyPe5z9+Hd4Nyk6gSAgICAgICAgICAgICAgabxC6xtXctbak2Ldpu7C7/q61kVteGx9mMoXzv58xt8UCHTRqHFIK6gsBSdWLO82fWl1OlbNQflsCjUHNfhxt9oFNZ1TPZj60veVtuGLspaL6uQd/BkIz4NaqpGebYzA2Lj1ewUqfrB04JFncm17s7cVZavNpXOckHOdueWYGJ0i3l0DfXe+31YNhIT6p3dfe94a/sO9/vM48W/4fDiBa26vusX/AFnwtXpyw7w7hUtm7VFdP9owtdkGFI+EdBuyESqvV7FdhcAUpTUMUu70pWdYMAVnvSd5pyVJJU5yQTkJZ0erNVrF9Szppw9GC9ebe91DIGTed7BO6Uhycj4hkkQLx4ew4bxClEv7xrNZhTvLsbHdkNZs5HKspBHLJPnmBSd27/z31LfzGNQdRv2H0+37rf6ct3+XMD3TaTVFe8c6nvEOk2LvYDaXUXblU7XOwndnPTIx1ge9ntPadXRZYuo7xdNcupZ+87kaln0xIr38tp2NjZ4cKPMQLvajX737tT4U6+7/AMv95Xdp6ntK+zjlHz+id2dp9yjtJ5z8nFdBoOILxJnuNndl3LEtmooc7doz+rgAZH5ztru6edPinH1Y0dnVxqt6c4zx6Y++TLdotLvOR8QX8+fQzVpLm7GJ5LZanFMy1qSbcQEBAQED1RnkOcxM4G8dndItFROM3WY3N5JWCDsX3JAy3tgepjdVqYqpmin4o69TVcuZmfyxyjx6z5d0erXuzvEuItxNktFndbn3BlxWqc9hU49QMEHn7xqbOljT71GPDrlWbF3UVajFWcd7vfZ/iPe14Y+NeR9SPJp07O1XbW92r3o+XVy67T9lXmOUrfFOO9zYyCiywJT3zspQBa9zDABOWbwkgYxgHmDgGRcTGcc7WmvS33VVnATUCm1sFHvortfBQHcFJqbB89p6ZBISNd2trquep0Ph7zBDozMa6WvbwBsou1GALYOR0wQSGQfixWmuxqWD2MqpUSu/c2doLA7R4RuOCcYPXzCHb2l2hy2ntUVIHvJK/ZIWcZHP7QYrZ+X6OD1OIHr9p0Ck92+V73cpZF2Gq0U+JmYKAzHIOegJ9oGPbtooZXIAq7u7cMqSbkv01Ne18hdhN/U46gnGDAkJ2uDFUroaxytzEK9fdgUdzvIcnDAjUJjA65Bxg4CTwTjb3/WjsCpU6is+bI2mpvBYZ65t/LA8jAicN7VMaaO9ocXXVVPWgKYsLhQ3POE2lgxB6KRjJyAFWq7W7FsJ01p7muyy4bq/AtRwwGW8ZI8S45EdSp5QLtnHnbU0VpURU+otqNpKncaqbmYBc5Xx14B89rdMgkNhgIFCVKCSFALYLEAAsQMAk+fIAQK4CAgICAgICAgIEPiur7uskfEeS/P1/CcWv1Uae1mOc8I+/B0aaz2lyInl3tDs6yqxxWankwnadLGqdajiwowU9MNjlz8j7zt0c0xXE1cmyqmuqxXFv3u5gPow7Ga25n+s70qOMb23MSCdxXmcDyz5n1wcWGbdF3E08kHpddd0W/TXnMxynr1++bo/aD6MdPbWPq/2FirgHqj4+8PX/MP2zbNHRt0m271qr+r+aJ+Pp/Dl/HOyOr0ue9pYoP8AETx149cjp+IE8YmOazabaGn1HuVcek8J+/Jg4dpATA2XgPYbWaogrUa0P+JblFx7D4m/ATMRM8kfqdqaaxwmrM9I4s5xf6P7tHmxCL68DLAYdD55Xn4fcH5zVqKKscHNotsWtTVuVflnx5T69fBqfbPSam2mn6sWIGd6qdrE8tp9wOfn5icekrtU1Vb+HLti1frx2WcRnMQ3PstVcukpXUMWtC+Ik7j1OAT5kDAJkVrJom9VNvk86ei5TbiLnNsfCtUa7Aw9cH3B8v69Jps36rFyK6e75POptRcommWwavgaai43s77GoFRRGZAy72Zg204IOQPUYPPmZb7Vym5RFdPKVaqpmmcSr1PZjT2CxXVylgtBr3t3YN6strKoPhZg7cx03NjGTNjy81PZeixtzCz4rG2ixxWGtR67TtBxllsb5ZOMQMhrNAliCttwClSpUlXVl+FgR5/v5g8jAg/92qP9TmAH+0f7UB2cd5z8fidj77iDkcoFd/Z6hzcxQhrmqd2DMG30FWpYc/CVZQ3LkT1zmBaTsvpwScWMTv5tY7MC71WMQScg76K2B8iOWBygSKeB1Kwc73cLam93ZmK3Gs2ZyfM1Jj0AwMCBVoOD1U7xWGAsC7huJGUrWoHn0OxEB/VECJR2XoRAg73CqioTY7PWtZygRicjB/PocjlAuns7Qa7KyrEWVvXYS7bnW0s1mWznJLHmOnlgAQKhwGnvlu8e5HexV3t3S2WIyO2zOMkO3XzJIwSchlICAgICAgICAgICAgIGrcY1XeEn9Ech8s9fxlL12r/E396PdjhH8+qa0trs4iO9gLOs1wlIZHh/Z7vGV7ByxkIeWR95vRfbqfaTeg0M1Rv3I4dHDqdp9lE27XPr0+rctPQEGB/t+7oPbyk7EYQEzMzmV2GCBjdbwDS2nNumoc+pRS354zMTTE83Tb1l+37lcx6oQ7FaD/0lP5fzmNyno3/6rq/+yf0ZHQ8G09P91p6az6oiqfzAzMxTEcoc1zVXrvv1zPnMp0y0EDV+O9kUsy9GK36leiMfw+E/s/fODU6KK/zUcJTWi2tVbxRd4x174/lrNNLINjqVZTgg8j/095Xb9FVFcxVHFMV101zvUzmJSKTznPU1VxwbVwTWYOw9D09j6fjJHY+t7OvsauU8vP6/PzQmrs5jfjuZyWhGkBAQEBAQEBAQEBAQECHqeIoltVTZ3Whyp5bQKwC2T5dRAlhh6j+UClrQBnI/6QIvCeJJqKKr0yFtrR1DYDbXXcuRnrgwJYYHoRy6wAcHoRABxz5jl19oEDWcXRCVHjYdQDyB9zIXX7bs6adymN6r9Pj/ABl1WdLVc4zwhC/t1vuL+ZkL/ua/ve5Tj1+f0dP4CnqavjG6sqoKseR9MeeDM632g7fTzbopmmqefl4f4LWj3K8zOYYu0ZGB/XOcFEZmIh20zicp3DeDbSGsANh5qnVVH3m9fl/QtOg2bu4uXefT+XHqtfvRuW+XVsFVW33J6k9SZMotcgICAgICAgICBD4lw5Llww5+TDqP9x7Tn1Gmt36cVx697fY1Fdmc0/BpDad0dkddrKcHzGD8LD1U45H1BHUECtavR3LHPjHVO2NXbvxw59GRpPhBkTVmJ4NdccZbJw/Xq1eWIBHJsnH4/jLXs7atu9p967VEVRwnM49fX+URf09VNeKY4SujX1n9NfznVG09JM4i5T8WubFyP+MpAM7YqiqMw1PZkICAgICAgICAgIGt9o+Fpfq9GLahbWvflgy7q87FC7h0PngHzHtA1jU1NoqU1ldTf+H1OsoWoDbmjUXutFag8gvfDT7fIKTjlAuf2LRp2FOtobUKukQUt3TXA6gta+qKbVOy5nZW3cicjB8JwFvstwNytbNQRdXwnSLS1qHFepC3jluGFsBK58wD7wKE0SmuocMoejVDTXi5zW1L7zpmVFudh9pb9YatgSWPhY5weYLtPV3ta8O01mnv+pasbjU1BN+yraGLAd5aG6vz/W5wMa+lCpZ3KqC2jvSwVaOzTbi6LhLmewmy7dkjws3x5I3c+HW6qLG5GYiaqojj0zxbbVua8+EJ+n4atWrpNVQRW09wsZVxuZW0/d7yPibnZgnnzb3lP1Gom7pbsV1ZmK4xmeUYq5dI5cuHJJ0UbtyMR3frwZyQjqIGX4NjBIGbM4GfhUfelx9nYtXKaq5j89Pynp+qN1tVUTEd0s1TVt9yepPUmWhHrkBAQEBAQEBAQEBAg8T0HeAMuBYudpIypB+JGH6SNjmPkRzAMxVTFUYnkzEzE5hg7VTblfAwba9ROWRsZ5HzUjmD5gj5So7Z0lvSxFyiefd/HglNNfqu8KviiyrTLtJgYPs1xzUUqGOx6W1l9RBZjZhtXaisCeQ2nA2+g6+Utml1UWLmKJqzuUzMcN3hRT65mOOevcjrlG9Tmesx482fq7aHu6mZFD79T345/Z06QMbLFHnnNOM+VoMtNq5TdoiunlMZ+KPqpmmZiUTV8T1Y1GituWlVarU2BKnc4I0+5a3zyfH3hjmDy85sYT9Bx7V2rpk7vTpdqamv6u1VVCLVkHobLC9yDA2gAnmdviD3R9pL73WiqupLl7/vmcs1KmiwVeALhm3lgwzjAznnygQk7b2FKlZaKbn78vu7y2pBRe1OF2AM5YjqdowCfaBI0HafU6h6K6aaa2spvsdrTYVU0XrT4BhS6sWyCdvIg+0DYeAa9r9PXa6hGYeJVO5Qykq2CQCRkHHtAyEBAQEBAha/hddz1vYGbum3qu5hXvBBVmQHa5UgFSQcHmMQJsBAt30q6sjgMrAqwPQqRgg+2DAxXCeB6emwvWXexV2A2XWXtWhIJRe8Y7ASozjGdo9IFHaPqnyP8JTvafPaW+mJ+/kktByq9GGMrDvnk0rRdor21Kg81ZwprwOQJx88iWm/svTU6aZjnEZzn7jipen21q69XETymcbuPTz4N1lVXVl+zvxP8h++Wf2Yz2tzyj5uDX+7DPS5IwgICAgICAgICAgICBrnH2zb8lH8T/GUX2ivTXqtzupiP14pbRU4t56sZY4UFiQABkk9AB1MgqaZqmKY5y6qqoppmqqcRDAL2up37dr7c/HgY+eM5xJidh39zOYz0QMe0emm5u4nHX74slTwysVhAWKi03A5/Ta1rvTpuY/hOH8XcpuTViM43fSIin44j4pqLdNVPhz/AFyyHZDggN2q1NqAG0LUEJ3DuwuHY45Av4cgeSLnnyFz2Fdpq025TVnd9OfHHojdXTMV5mObIUdj6w1bNfqbe6SyupbHUqldibGXkoLHbgbmJbkOZ5yacqVf2dQpQK7LaX06d3XbWU7wV7VVkO9SrA7FJBHVQeUDE8S7PGruTp6r3KC4NdVcleqLXOtlm7vBsdXcFieRUgbR6BXwTsia9NSpttourFvjpcOQt1htaotajCwA7fERnK55ZMDL6DgNdVldimxnrqeoM7lyy2OtjsxPMsWQHPzgTOG6Faa1qTO1c4zzPiYsf2mBJgICAgICAgIGt9qu2+k4e6JqWsU2AsuxGfkpAPw9Oogcy7I/SJoaOI8S1FjWhNRZWayKmJIVWByAMr184HU9Prq9fpE1On3FW3FNylGO1ijDB5jmp/ZIfbWhq1Vj8nvU8Y/eHTpbsW6+PKWJInz+YwmFhdJWH7wIgf72Bu/ObZv3Zo7Oap3emWmNNZi52kUxvdccV+aW9svB9JsTJ+JuZ9h5CX/YmhnTWM1x+arj5R3Qh9Vd7SvhyhPk05SAgICAgICAgICAgIGA7QU4cP5EY/EfylL9pNPNN6m7HKYx6x9Epoa80zSwuppDoyHoylT64IxK9auTbriuO6Yn4Om9ai7bqtzymJj4tPXsfZvwXTZn4hndj9XHX8ZZZ27a3MxTO90+qoR7NX+0xNUbvXjn4fVuVNYVQo6KAB8gMCViuua6pqnnK426IooiiOUcPgznD9XVRWDdbVUXJK946pkDA5bjz/mJevZ/Tza0u9P/ACnPpyResriq5iO5q3Z3tUrcY4lXbrKzp0XT9yGtTugWqBs2HODz64k65G/aXVJYu+t0sU/pIwZeXXmOUC9AQEBAQEBAQEBAQEClqweoB+YzA0vsfwC2niPE7ragtV9lZqbKncFVgxwCSvUdcQN1UY5DlAxvEdAjnkMOfTpj1b+uch9dsXT6qZr92rrH7x/h02tVXb4c4Rv7BP3x+X85Ef7Yq/7I+H1dP4+P7U3R8LROfxN6ny+QktodiafTTvz+arrP7R/lzXdVXc4coT5MuYgICAgICAgICAgICAgWtTQHUq3Q/mD6zm1elt6m1Nu5y+U9Ye7dyaKt6Gu6rhdiHkNw9R/ESjavYup08zinep6x/HOPvilreqt19+JRRQ33W/IyOpsXap3aaZmfKW6blMd8Mhwzhe/DsRsPMAHJP+wk9s7YFyuqK9RGKenfP8fP5uS9rKYjFHNe7Q9k9Hrdn1qhbe7DBMll2htu74SPuj8pdIiIjEItzXs52D0FnGeJad9KpppXT90hawBS9QZ8ENk5PqZkdW4JwenSUijTViusEkKCSAWOTzYk9TAnwEBAQEBAQEBAQEBAQEC1dbjwrzY9PQD1Pt++B7VVt9yepPUmBcgICAgICAgICAgICAgICAgICAgQbF7ol1H2ZOXUfok9bAP/ALDz69c5CarAjIOQehHQiB7AQEBAQEBAQEBAQEBAQEC1bbjwrzY/kB6n2ge01bfcnqfMn+vKBcgICAgICAgICAgICAgICAgICAgICBCP2Rz/AIRPP/TJ8/1D5/d+XQJsBAQEBAQEBAQEBAQEBAtam3apYf1k4/jA9qq2+5PUnqTAuQEBAQEBAQEBAQEBAQEBAQEBAQEBAQPCIEbTeFzWPhChl/ygkjb8uXL8oEqAgICAgICB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287463"/>
            <a:ext cx="49815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447800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934200" y="1447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2667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2667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10 What type of bond exists</a:t>
            </a:r>
            <a:br>
              <a:rPr lang="en-US" dirty="0" smtClean="0"/>
            </a:br>
            <a:r>
              <a:rPr lang="en-US" dirty="0" smtClean="0"/>
              <a:t>where the red arrows are</a:t>
            </a:r>
            <a:br>
              <a:rPr lang="en-US" dirty="0" smtClean="0"/>
            </a:br>
            <a:r>
              <a:rPr lang="en-US" dirty="0" smtClean="0"/>
              <a:t>pointing?</a:t>
            </a:r>
          </a:p>
        </p:txBody>
      </p:sp>
      <p:sp>
        <p:nvSpPr>
          <p:cNvPr id="10244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Ionic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Covalent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Metallic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Hydrogen</a:t>
            </a:r>
          </a:p>
        </p:txBody>
      </p:sp>
      <p:pic>
        <p:nvPicPr>
          <p:cNvPr id="10245" name="Picture 7" descr="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81200"/>
            <a:ext cx="35052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34200" y="3048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6600" y="457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51054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20574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11 Water molecules form what type of bonds with each other?</a:t>
            </a:r>
          </a:p>
        </p:txBody>
      </p:sp>
      <p:sp>
        <p:nvSpPr>
          <p:cNvPr id="11268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Covalent bonds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Metallic bonds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Ionic bonds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Hydrogen bonds</a:t>
            </a:r>
          </a:p>
        </p:txBody>
      </p:sp>
      <p:pic>
        <p:nvPicPr>
          <p:cNvPr id="11270" name="Picture 7" descr="http://www.saburchill.com/IBbiology/chapters01/images/11010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62050"/>
            <a:ext cx="4800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62400" y="2057400"/>
            <a:ext cx="1066800" cy="1720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These weak bonds</a:t>
            </a: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7485063" y="648811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saburchill.com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 smtClean="0"/>
              <a:t>12 Surface tension and capillary action occur in water because it</a:t>
            </a:r>
          </a:p>
        </p:txBody>
      </p:sp>
      <p:sp>
        <p:nvSpPr>
          <p:cNvPr id="12292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is very dense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is nonpolar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has ionic bonds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has hydrogen bonds</a:t>
            </a:r>
          </a:p>
        </p:txBody>
      </p:sp>
      <p:pic>
        <p:nvPicPr>
          <p:cNvPr id="12294" name="Picture 8" descr="http://quest.nasa.gov/space/teachers/microgravity/image/66.gif"/>
          <p:cNvPicPr>
            <a:picLocks noChangeAspect="1" noChangeArrowheads="1"/>
          </p:cNvPicPr>
          <p:nvPr/>
        </p:nvPicPr>
        <p:blipFill>
          <a:blip r:embed="rId4" cstate="print"/>
          <a:srcRect b="23192"/>
          <a:stretch>
            <a:fillRect/>
          </a:stretch>
        </p:blipFill>
        <p:spPr bwMode="auto">
          <a:xfrm>
            <a:off x="587375" y="4605338"/>
            <a:ext cx="33623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http://msnucleus.org/watersheds/images/cap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4175" y="1441450"/>
            <a:ext cx="2409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http://www.davidlnelson.md/Cazadero/CazImages/Meniscus.gif"/>
          <p:cNvPicPr>
            <a:picLocks noChangeAspect="1" noChangeArrowheads="1"/>
          </p:cNvPicPr>
          <p:nvPr/>
        </p:nvPicPr>
        <p:blipFill>
          <a:blip r:embed="rId6" cstate="print"/>
          <a:srcRect t="12500"/>
          <a:stretch>
            <a:fillRect/>
          </a:stretch>
        </p:blipFill>
        <p:spPr bwMode="auto">
          <a:xfrm>
            <a:off x="5611813" y="3354388"/>
            <a:ext cx="35321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"/>
          <p:cNvSpPr>
            <a:spLocks noChangeArrowheads="1"/>
          </p:cNvSpPr>
          <p:nvPr/>
        </p:nvSpPr>
        <p:spPr bwMode="auto">
          <a:xfrm>
            <a:off x="838200" y="6457950"/>
            <a:ext cx="21478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davidlnelson.md      msnucleus.org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PQuestion"/>
          <p:cNvSpPr>
            <a:spLocks noGrp="1"/>
          </p:cNvSpPr>
          <p:nvPr>
            <p:ph type="title"/>
          </p:nvPr>
        </p:nvSpPr>
        <p:spPr>
          <a:xfrm>
            <a:off x="-6350" y="-228600"/>
            <a:ext cx="9150350" cy="1401763"/>
          </a:xfrm>
        </p:spPr>
        <p:txBody>
          <a:bodyPr/>
          <a:lstStyle/>
          <a:p>
            <a:r>
              <a:rPr lang="en-US" sz="2800" dirty="0" smtClean="0"/>
              <a:t>13 What kinds of substance can dissolve in water?</a:t>
            </a:r>
          </a:p>
        </p:txBody>
      </p:sp>
      <p:sp>
        <p:nvSpPr>
          <p:cNvPr id="13316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0" y="1600200"/>
            <a:ext cx="5105400" cy="4937125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phobic</a:t>
            </a:r>
            <a:r>
              <a:rPr lang="en-US" sz="2800" dirty="0" smtClean="0"/>
              <a:t>/</a:t>
            </a:r>
            <a:r>
              <a:rPr lang="en-US" sz="2800" dirty="0" err="1" smtClean="0"/>
              <a:t>nonpolar</a:t>
            </a:r>
            <a:r>
              <a:rPr lang="en-US" sz="2800" dirty="0" smtClean="0"/>
              <a:t> </a:t>
            </a:r>
            <a:r>
              <a:rPr lang="en-US" sz="2800" dirty="0" smtClean="0"/>
              <a:t>covalent molecules </a:t>
            </a:r>
            <a:r>
              <a:rPr lang="en-US" sz="2800" dirty="0" smtClean="0"/>
              <a:t>&amp; ions</a:t>
            </a: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philic</a:t>
            </a:r>
            <a:r>
              <a:rPr lang="en-US" sz="2800" dirty="0" smtClean="0"/>
              <a:t>/polar </a:t>
            </a:r>
            <a:r>
              <a:rPr lang="en-US" sz="2800" dirty="0" smtClean="0"/>
              <a:t>covalent molecules &amp; ions</a:t>
            </a: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philic</a:t>
            </a:r>
            <a:r>
              <a:rPr lang="en-US" sz="2800" dirty="0" smtClean="0"/>
              <a:t>/</a:t>
            </a:r>
            <a:r>
              <a:rPr lang="en-US" sz="2800" dirty="0" err="1" smtClean="0"/>
              <a:t>nonpolar</a:t>
            </a:r>
            <a:r>
              <a:rPr lang="en-US" sz="2800" dirty="0" smtClean="0"/>
              <a:t> covalent </a:t>
            </a:r>
            <a:r>
              <a:rPr lang="en-US" sz="2800" dirty="0" smtClean="0"/>
              <a:t>molecules &amp; ions</a:t>
            </a: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phobic</a:t>
            </a:r>
            <a:r>
              <a:rPr lang="en-US" sz="2800" dirty="0" smtClean="0"/>
              <a:t>/polar </a:t>
            </a:r>
            <a:r>
              <a:rPr lang="en-US" sz="2800" dirty="0" smtClean="0"/>
              <a:t>covalent molecules </a:t>
            </a:r>
            <a:r>
              <a:rPr lang="en-US" sz="2800" dirty="0" smtClean="0"/>
              <a:t> &amp; ions</a:t>
            </a:r>
            <a:endParaRPr lang="en-US" sz="2800" dirty="0" smtClean="0"/>
          </a:p>
        </p:txBody>
      </p:sp>
      <p:pic>
        <p:nvPicPr>
          <p:cNvPr id="13317" name="Picture 2" descr="http://chsweb.lr.k12.nj.us/mstanley/outlines/waterap/wp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905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914400" y="6269038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hlinkClick r:id="rId5"/>
              </a:rPr>
              <a:t>http://chsweb.lr.k12.nj.us/mstanley/outlines/waterap/water.html</a:t>
            </a:r>
            <a:r>
              <a:rPr lang="en-US" sz="1000"/>
              <a:t>        newdirections.com.au</a:t>
            </a:r>
          </a:p>
        </p:txBody>
      </p:sp>
      <p:pic>
        <p:nvPicPr>
          <p:cNvPr id="13319" name="Picture 5" descr="http://www.newdirections.com.au/_images/clip_image002.jpg"/>
          <p:cNvPicPr>
            <a:picLocks noChangeAspect="1" noChangeArrowheads="1"/>
          </p:cNvPicPr>
          <p:nvPr/>
        </p:nvPicPr>
        <p:blipFill>
          <a:blip r:embed="rId6" cstate="print"/>
          <a:srcRect t="22115"/>
          <a:stretch>
            <a:fillRect/>
          </a:stretch>
        </p:blipFill>
        <p:spPr bwMode="auto">
          <a:xfrm>
            <a:off x="5010150" y="4800600"/>
            <a:ext cx="4133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782762"/>
          </a:xfrm>
        </p:spPr>
        <p:txBody>
          <a:bodyPr/>
          <a:lstStyle/>
          <a:p>
            <a:r>
              <a:rPr lang="en-US" dirty="0" smtClean="0"/>
              <a:t>14 Which of the following is true for neutral solution?</a:t>
            </a:r>
          </a:p>
        </p:txBody>
      </p:sp>
      <p:sp>
        <p:nvSpPr>
          <p:cNvPr id="15364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981200"/>
            <a:ext cx="4495800" cy="4529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is greater than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OH</a:t>
            </a:r>
            <a:r>
              <a:rPr lang="en-US" sz="3200" baseline="30000" dirty="0" smtClean="0"/>
              <a:t>- </a:t>
            </a:r>
            <a:r>
              <a:rPr lang="en-US" sz="3200" dirty="0" smtClean="0"/>
              <a:t>is greater than H</a:t>
            </a:r>
            <a:r>
              <a:rPr lang="en-US" sz="3200" baseline="30000" dirty="0" smtClean="0"/>
              <a:t>+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is equal to OH</a:t>
            </a:r>
            <a:r>
              <a:rPr lang="en-US" sz="3200" baseline="30000" dirty="0" smtClean="0"/>
              <a:t>-</a:t>
            </a:r>
          </a:p>
        </p:txBody>
      </p:sp>
      <p:pic>
        <p:nvPicPr>
          <p:cNvPr id="54276" name="Picture 4" descr="ph_scale.png"/>
          <p:cNvPicPr>
            <a:picLocks noChangeAspect="1" noChangeArrowheads="1"/>
          </p:cNvPicPr>
          <p:nvPr/>
        </p:nvPicPr>
        <p:blipFill>
          <a:blip r:embed="rId4" cstate="print"/>
          <a:srcRect l="21667" r="21667"/>
          <a:stretch>
            <a:fillRect/>
          </a:stretch>
        </p:blipFill>
        <p:spPr bwMode="auto">
          <a:xfrm>
            <a:off x="5562600" y="0"/>
            <a:ext cx="25908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r>
              <a:rPr lang="en-US" dirty="0" smtClean="0"/>
              <a:t>15 Which is</a:t>
            </a:r>
            <a:br>
              <a:rPr lang="en-US" dirty="0" smtClean="0"/>
            </a:br>
            <a:r>
              <a:rPr lang="en-US" dirty="0" smtClean="0"/>
              <a:t>a basic solution?</a:t>
            </a:r>
          </a:p>
        </p:txBody>
      </p:sp>
      <p:sp>
        <p:nvSpPr>
          <p:cNvPr id="15364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910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</a:t>
            </a:r>
            <a:r>
              <a:rPr lang="en-US" sz="3200" baseline="30000" smtClean="0"/>
              <a:t>+</a:t>
            </a:r>
            <a:r>
              <a:rPr lang="en-US" sz="3200" smtClean="0"/>
              <a:t> is greater than OH</a:t>
            </a:r>
            <a:r>
              <a:rPr lang="en-US" sz="3200" baseline="30000" smtClean="0"/>
              <a:t>-</a:t>
            </a:r>
            <a:r>
              <a:rPr lang="en-US" sz="3200" smtClean="0"/>
              <a:t> 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OH</a:t>
            </a:r>
            <a:r>
              <a:rPr lang="en-US" sz="3200" baseline="30000" smtClean="0"/>
              <a:t>- </a:t>
            </a:r>
            <a:r>
              <a:rPr lang="en-US" sz="3200" smtClean="0"/>
              <a:t>is greater than H</a:t>
            </a:r>
            <a:r>
              <a:rPr lang="en-US" sz="3200" baseline="30000" smtClean="0"/>
              <a:t>+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</a:t>
            </a:r>
            <a:r>
              <a:rPr lang="en-US" sz="3200" baseline="30000" smtClean="0"/>
              <a:t>+</a:t>
            </a:r>
            <a:r>
              <a:rPr lang="en-US" sz="3200" smtClean="0"/>
              <a:t> is equal to OH</a:t>
            </a:r>
            <a:r>
              <a:rPr lang="en-US" sz="3200" baseline="30000" smtClean="0"/>
              <a:t>-</a:t>
            </a:r>
          </a:p>
        </p:txBody>
      </p:sp>
      <p:pic>
        <p:nvPicPr>
          <p:cNvPr id="39940" name="Picture 4" descr="ph_scale.png"/>
          <p:cNvPicPr>
            <a:picLocks noChangeAspect="1" noChangeArrowheads="1"/>
          </p:cNvPicPr>
          <p:nvPr/>
        </p:nvPicPr>
        <p:blipFill>
          <a:blip r:embed="rId4" cstate="print"/>
          <a:srcRect l="20000" r="20000"/>
          <a:stretch>
            <a:fillRect/>
          </a:stretch>
        </p:blipFill>
        <p:spPr bwMode="auto">
          <a:xfrm>
            <a:off x="5486400" y="0"/>
            <a:ext cx="2743200" cy="6858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can explain and apply the level 2 knowledge in even more sophisticated ways than I was taught in class, or I can use it to evaluate evidence or to make predictions about a related concept.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About 10% of points on a summative assessment require this level of understanding.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know definitions and I have memorized specific examples or explanations from the lessons, but I still need help applying the knowledge or explaining it in greater depth.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(about 60% of the points for summative assessments can be answered with this level of understanding)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16 A </a:t>
            </a:r>
            <a:r>
              <a:rPr lang="en-US" dirty="0" smtClean="0"/>
              <a:t>solution with a pH of 3 is how many times more acidic than a solution with a pH of 5?</a:t>
            </a:r>
          </a:p>
        </p:txBody>
      </p:sp>
      <p:sp>
        <p:nvSpPr>
          <p:cNvPr id="1434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910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2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20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100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20,000 times</a:t>
            </a:r>
            <a:endParaRPr lang="en-US" sz="3200" dirty="0" smtClean="0"/>
          </a:p>
        </p:txBody>
      </p:sp>
      <p:pic>
        <p:nvPicPr>
          <p:cNvPr id="6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3624715" cy="57271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17 A </a:t>
            </a:r>
            <a:r>
              <a:rPr lang="en-US" dirty="0" smtClean="0"/>
              <a:t>solution with a pH of </a:t>
            </a:r>
            <a:r>
              <a:rPr lang="en-US" dirty="0" smtClean="0"/>
              <a:t>9 </a:t>
            </a:r>
            <a:r>
              <a:rPr lang="en-US" dirty="0" smtClean="0"/>
              <a:t>is how many times more </a:t>
            </a:r>
            <a:r>
              <a:rPr lang="en-US" dirty="0" smtClean="0"/>
              <a:t>basic </a:t>
            </a:r>
            <a:r>
              <a:rPr lang="en-US" dirty="0" smtClean="0"/>
              <a:t>than a solution with a pH of 5?</a:t>
            </a:r>
          </a:p>
        </p:txBody>
      </p:sp>
      <p:sp>
        <p:nvSpPr>
          <p:cNvPr id="1434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910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4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100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1000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10,000 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 million times</a:t>
            </a:r>
            <a:endParaRPr lang="en-US" sz="3200" dirty="0" smtClean="0"/>
          </a:p>
        </p:txBody>
      </p:sp>
      <p:pic>
        <p:nvPicPr>
          <p:cNvPr id="6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3624715" cy="57271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know definitions and I have memorized specific examples or explanations from the lessons, but I still need help applying the knowledge or explaining it in greater depth.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PQuestion"/>
          <p:cNvSpPr>
            <a:spLocks noGrp="1"/>
          </p:cNvSpPr>
          <p:nvPr>
            <p:ph type="title"/>
          </p:nvPr>
        </p:nvSpPr>
        <p:spPr>
          <a:xfrm>
            <a:off x="69850" y="609600"/>
            <a:ext cx="8845550" cy="1263650"/>
          </a:xfrm>
        </p:spPr>
        <p:txBody>
          <a:bodyPr/>
          <a:lstStyle/>
          <a:p>
            <a:r>
              <a:rPr lang="en-CA" sz="2800" dirty="0" smtClean="0"/>
              <a:t>1 Water droplets form by water molecules being attracted to each other.  What term best explains this </a:t>
            </a:r>
            <a:r>
              <a:rPr lang="en-CA" sz="2800" dirty="0" err="1" smtClean="0"/>
              <a:t>behavior</a:t>
            </a:r>
            <a:r>
              <a:rPr lang="en-CA" sz="2800" dirty="0" smtClean="0"/>
              <a:t>?</a:t>
            </a:r>
            <a:endParaRPr lang="en-US" sz="2800" dirty="0" smtClean="0"/>
          </a:p>
        </p:txBody>
      </p:sp>
      <p:sp>
        <p:nvSpPr>
          <p:cNvPr id="1028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873250"/>
            <a:ext cx="4114800" cy="466407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Adhesion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Solubility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Magnetism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990600" y="4603750"/>
          <a:ext cx="2065338" cy="2324100"/>
        </p:xfrm>
        <a:graphic>
          <a:graphicData uri="http://schemas.openxmlformats.org/presentationml/2006/ole">
            <p:oleObj spid="_x0000_s1026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615113" y="1873250"/>
            <a:ext cx="25288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http://encyclopedia.lubopitko-bg.com/images/Hydrogen%20bonding%20between%20water%20molecul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9575" y="3778250"/>
            <a:ext cx="35290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5667375" y="6488113"/>
            <a:ext cx="335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encyclopedia.lubopitko-bg.com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80963" y="256381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  Which property of water </a:t>
            </a:r>
            <a:br>
              <a:rPr lang="en-US" sz="2800" dirty="0" smtClean="0"/>
            </a:br>
            <a:r>
              <a:rPr lang="en-US" sz="2800" dirty="0" smtClean="0"/>
              <a:t>allows water to stick to the </a:t>
            </a:r>
            <a:br>
              <a:rPr lang="en-US" sz="2800" dirty="0" smtClean="0"/>
            </a:br>
            <a:r>
              <a:rPr lang="en-US" sz="2800" dirty="0" smtClean="0"/>
              <a:t>sides of the straw?</a:t>
            </a:r>
          </a:p>
        </p:txBody>
      </p:sp>
      <p:sp>
        <p:nvSpPr>
          <p:cNvPr id="2052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Adhesion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Heat capacity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Universal Solvent</a:t>
            </a:r>
          </a:p>
        </p:txBody>
      </p:sp>
      <p:graphicFrame>
        <p:nvGraphicFramePr>
          <p:cNvPr id="6146" name="TPChart"/>
          <p:cNvGraphicFramePr>
            <a:graphicFrameLocks noChangeAspect="1"/>
          </p:cNvGraphicFramePr>
          <p:nvPr/>
        </p:nvGraphicFramePr>
        <p:xfrm>
          <a:off x="990600" y="3963988"/>
          <a:ext cx="2438400" cy="2743200"/>
        </p:xfrm>
        <a:graphic>
          <a:graphicData uri="http://schemas.openxmlformats.org/presentationml/2006/ole">
            <p:oleObj spid="_x0000_s2050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2053" name="Picture 4" descr="http://www.ecawa.asn.au/home/jfuller/liquids/meniscusdi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524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>
            <a:off x="173038" y="2252663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5" name="Picture 9" descr="http://scienceprojectideasforkids.com/wp-content/uploads/2011/09/Animated-Capillary-Ac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406650"/>
            <a:ext cx="39354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4343400"/>
            <a:ext cx="4038600" cy="2057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Straw </a:t>
            </a:r>
            <a:r>
              <a:rPr lang="en-US" dirty="0" smtClean="0"/>
              <a:t>molecules brown</a:t>
            </a:r>
          </a:p>
          <a:p>
            <a:pPr algn="ctr">
              <a:defRPr/>
            </a:pPr>
            <a:r>
              <a:rPr lang="en-US" dirty="0" smtClean="0"/>
              <a:t>Water molecules blue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0" y="4506913"/>
            <a:ext cx="304800" cy="21002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5549900" y="6473825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scienceprojectideasforkids.com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6" grpId="0" animBg="0"/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3 Which property of water allows bugs to walk on water?</a:t>
            </a:r>
          </a:p>
        </p:txBody>
      </p:sp>
      <p:sp>
        <p:nvSpPr>
          <p:cNvPr id="3076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Adhesion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Surface tension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Heat capacity 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990600" y="4114800"/>
          <a:ext cx="2133600" cy="2400300"/>
        </p:xfrm>
        <a:graphic>
          <a:graphicData uri="http://schemas.openxmlformats.org/presentationml/2006/ole">
            <p:oleObj spid="_x0000_s3074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0" y="2286000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8" name="Picture 8" descr="http://quest.nasa.gov/space/teachers/microgravity/image/66.gif"/>
          <p:cNvPicPr>
            <a:picLocks noChangeAspect="1" noChangeArrowheads="1"/>
          </p:cNvPicPr>
          <p:nvPr/>
        </p:nvPicPr>
        <p:blipFill>
          <a:blip r:embed="rId7" cstate="print"/>
          <a:srcRect b="23192"/>
          <a:stretch>
            <a:fillRect/>
          </a:stretch>
        </p:blipFill>
        <p:spPr bwMode="auto">
          <a:xfrm>
            <a:off x="5257800" y="1295400"/>
            <a:ext cx="33623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3835400" y="6402388"/>
            <a:ext cx="174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quest.nasa.gov</a:t>
            </a:r>
          </a:p>
        </p:txBody>
      </p:sp>
      <p:pic>
        <p:nvPicPr>
          <p:cNvPr id="3080" name="Picture 10" descr="http://defneapul-cive1170.wikispaces.com/file/view/96-junephoto45-SurfaceTension.jpg/32816533/96-junephoto45-SurfaceTens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2163" y="3192463"/>
            <a:ext cx="45418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84825" y="6248400"/>
            <a:ext cx="3559175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defneapul-cive1170.wikispaces.com</a:t>
            </a:r>
          </a:p>
          <a:p>
            <a:pPr algn="ctr">
              <a:defRPr/>
            </a:pP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  <p:bldP spid="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5144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4 Water takes _______ heat to change to its gaseous state.</a:t>
            </a:r>
          </a:p>
        </p:txBody>
      </p:sp>
      <p:sp>
        <p:nvSpPr>
          <p:cNvPr id="4100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Large amounts of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Small amounts of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No</a:t>
            </a:r>
          </a:p>
        </p:txBody>
      </p:sp>
      <p:pic>
        <p:nvPicPr>
          <p:cNvPr id="4101" name="Picture 8" descr="http://www.middleschoolchemistry.com/img/content/multimedia/chapter_5/lesson_1/water_alcohol_boil.jpg"/>
          <p:cNvPicPr>
            <a:picLocks noChangeAspect="1" noChangeArrowheads="1"/>
          </p:cNvPicPr>
          <p:nvPr/>
        </p:nvPicPr>
        <p:blipFill>
          <a:blip r:embed="rId6" cstate="print"/>
          <a:srcRect t="15323" b="6133"/>
          <a:stretch>
            <a:fillRect/>
          </a:stretch>
        </p:blipFill>
        <p:spPr bwMode="auto">
          <a:xfrm>
            <a:off x="6229350" y="1671638"/>
            <a:ext cx="28575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6705600" y="4451350"/>
          <a:ext cx="2438400" cy="2357438"/>
        </p:xfrm>
        <a:graphic>
          <a:graphicData uri="http://schemas.openxmlformats.org/presentationml/2006/ole">
            <p:oleObj spid="_x0000_s4098" name="Chart" r:id="rId7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223838" y="1743075"/>
            <a:ext cx="292100" cy="2921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9800" y="3581400"/>
            <a:ext cx="3276600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Boiling temperatures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2035175"/>
            <a:ext cx="28575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5" name="Picture 10" descr="http://www.buildingscience.com/documents/digests/bsd-138-moisture-and-materials/images/figure_01_phase_change.jpg"/>
          <p:cNvPicPr>
            <a:picLocks noChangeAspect="1" noChangeArrowheads="1"/>
          </p:cNvPicPr>
          <p:nvPr/>
        </p:nvPicPr>
        <p:blipFill>
          <a:blip r:embed="rId8" cstate="print"/>
          <a:srcRect r="35693"/>
          <a:stretch>
            <a:fillRect/>
          </a:stretch>
        </p:blipFill>
        <p:spPr bwMode="auto">
          <a:xfrm>
            <a:off x="2360613" y="3043238"/>
            <a:ext cx="358298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762000" y="6369050"/>
            <a:ext cx="163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buildingscience.com </a:t>
            </a:r>
          </a:p>
          <a:p>
            <a:r>
              <a:rPr lang="en-US" sz="1000"/>
              <a:t>Middleschoolscience.com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sz="2800" dirty="0" smtClean="0"/>
              <a:t>5 What property of water allows sweat to cool the body &amp; coastal cities to have more stable temperatures than inland cities?</a:t>
            </a:r>
          </a:p>
        </p:txBody>
      </p:sp>
      <p:sp>
        <p:nvSpPr>
          <p:cNvPr id="5124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0" y="2209800"/>
            <a:ext cx="4572000" cy="4327525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High heat capacity of 1.0 calories/gº 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Neutral pH of 7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Surface tension and capillary action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Living Solvent of polar covalent &amp; ionic compounds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7315200" y="4876800"/>
          <a:ext cx="1993900" cy="2243138"/>
        </p:xfrm>
        <a:graphic>
          <a:graphicData uri="http://schemas.openxmlformats.org/presentationml/2006/ole">
            <p:oleObj spid="_x0000_s5122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5125" name="Picture 10" descr="http://www.buildingscience.com/documents/digests/bsd-138-moisture-and-materials/images/figure_01_phase_change.jpg"/>
          <p:cNvPicPr>
            <a:picLocks noChangeAspect="1" noChangeArrowheads="1"/>
          </p:cNvPicPr>
          <p:nvPr/>
        </p:nvPicPr>
        <p:blipFill>
          <a:blip r:embed="rId7" cstate="print"/>
          <a:srcRect r="35693"/>
          <a:stretch>
            <a:fillRect/>
          </a:stretch>
        </p:blipFill>
        <p:spPr bwMode="auto">
          <a:xfrm>
            <a:off x="6257925" y="1676400"/>
            <a:ext cx="292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838200" y="6170613"/>
            <a:ext cx="677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Very helpful animation to explain:  </a:t>
            </a:r>
          </a:p>
          <a:p>
            <a:r>
              <a:rPr lang="en-US" sz="1200">
                <a:solidFill>
                  <a:srgbClr val="FF0000"/>
                </a:solidFill>
                <a:hlinkClick r:id="rId8"/>
              </a:rPr>
              <a:t>http://www.hk-phy.org/contextual/heat/tep/temch/island_e.htm</a:t>
            </a:r>
            <a:r>
              <a:rPr lang="en-US" sz="1200">
                <a:solidFill>
                  <a:srgbClr val="FF0000"/>
                </a:solidFill>
              </a:rPr>
              <a:t>  </a:t>
            </a:r>
            <a:r>
              <a:rPr lang="en-US" sz="1200">
                <a:solidFill>
                  <a:srgbClr val="FF0000"/>
                </a:solidFill>
                <a:hlinkClick r:id="rId9"/>
              </a:rPr>
              <a:t>http://www.abpischools.org.uk/page/modules/skin/skin3.cfm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-346075" y="2255838"/>
            <a:ext cx="431800" cy="431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P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2895600" cy="1676400"/>
          </a:xfrm>
        </p:spPr>
        <p:txBody>
          <a:bodyPr/>
          <a:lstStyle/>
          <a:p>
            <a:r>
              <a:rPr lang="en-US" dirty="0" smtClean="0"/>
              <a:t>6 </a:t>
            </a:r>
            <a:r>
              <a:rPr lang="en-US" sz="2800" dirty="0" smtClean="0"/>
              <a:t>A solution with a pH of 3 is</a:t>
            </a:r>
          </a:p>
        </p:txBody>
      </p:sp>
      <p:sp>
        <p:nvSpPr>
          <p:cNvPr id="6148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4114800" cy="4529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Acidic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Basic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Neutral 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6371166" y="1600200"/>
          <a:ext cx="2709333" cy="3048000"/>
        </p:xfrm>
        <a:graphic>
          <a:graphicData uri="http://schemas.openxmlformats.org/presentationml/2006/ole">
            <p:oleObj spid="_x0000_s6146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66800" y="2057400"/>
            <a:ext cx="1222375" cy="487362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1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219199"/>
            <a:ext cx="3568768" cy="5638801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614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782762"/>
          </a:xfrm>
        </p:spPr>
        <p:txBody>
          <a:bodyPr/>
          <a:lstStyle/>
          <a:p>
            <a:r>
              <a:rPr lang="en-US" dirty="0" smtClean="0"/>
              <a:t>7 A solution with a pH of 8 is</a:t>
            </a:r>
          </a:p>
        </p:txBody>
      </p:sp>
      <p:sp>
        <p:nvSpPr>
          <p:cNvPr id="7172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57400"/>
            <a:ext cx="4114800" cy="44529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Acidic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Basic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Neutral 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304800" y="4100512"/>
          <a:ext cx="2451100" cy="2757488"/>
        </p:xfrm>
        <a:graphic>
          <a:graphicData uri="http://schemas.openxmlformats.org/presentationml/2006/ole">
            <p:oleObj spid="_x0000_s7170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>
            <a:off x="1038225" y="2719388"/>
            <a:ext cx="1446213" cy="58420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5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9380" y="457201"/>
            <a:ext cx="3906353" cy="61722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717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PQuestion"/>
          <p:cNvSpPr>
            <a:spLocks noGrp="1"/>
          </p:cNvSpPr>
          <p:nvPr>
            <p:ph type="title"/>
          </p:nvPr>
        </p:nvSpPr>
        <p:spPr>
          <a:xfrm>
            <a:off x="69850" y="609600"/>
            <a:ext cx="8845550" cy="1263650"/>
          </a:xfrm>
        </p:spPr>
        <p:txBody>
          <a:bodyPr/>
          <a:lstStyle/>
          <a:p>
            <a:r>
              <a:rPr lang="en-CA" sz="2800" dirty="0" smtClean="0"/>
              <a:t>1 Water droplets form by water molecules being attracted to each other.  What term best explains this </a:t>
            </a:r>
            <a:r>
              <a:rPr lang="en-CA" sz="2800" dirty="0" err="1" smtClean="0"/>
              <a:t>behavior</a:t>
            </a:r>
            <a:r>
              <a:rPr lang="en-CA" sz="2800" dirty="0" smtClean="0"/>
              <a:t>?</a:t>
            </a:r>
            <a:endParaRPr lang="en-US" sz="2800" dirty="0" smtClean="0"/>
          </a:p>
        </p:txBody>
      </p:sp>
      <p:sp>
        <p:nvSpPr>
          <p:cNvPr id="1028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873250"/>
            <a:ext cx="4114800" cy="466407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Adhesion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Solubility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Magnetism</a:t>
            </a: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615113" y="1873250"/>
            <a:ext cx="25288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http://encyclopedia.lubopitko-bg.com/images/Hydrogen%20bonding%20between%20water%20molecu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9575" y="3778250"/>
            <a:ext cx="35290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5667375" y="6488113"/>
            <a:ext cx="335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encyclopedia.lubopitko-bg.com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 3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know definitions and have memorized examples or explanations from lessons, and I can apply this knowledge to solving problems or can explain concepts in different or more in-depth ways.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8 Water is a polar molecule because</a:t>
            </a:r>
          </a:p>
        </p:txBody>
      </p:sp>
      <p:sp>
        <p:nvSpPr>
          <p:cNvPr id="8196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4800" y="1524000"/>
            <a:ext cx="51054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shares electrons </a:t>
            </a:r>
            <a:r>
              <a:rPr lang="en-US" sz="2400" i="1" smtClean="0"/>
              <a:t>equally </a:t>
            </a:r>
            <a:r>
              <a:rPr lang="en-US" sz="2400" smtClean="0"/>
              <a:t>between oxygen and hydrogen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shares electrons</a:t>
            </a:r>
            <a:r>
              <a:rPr lang="en-US" sz="2400" i="1" smtClean="0"/>
              <a:t> unequally </a:t>
            </a:r>
            <a:r>
              <a:rPr lang="en-US" sz="2400" smtClean="0"/>
              <a:t>between oxygen and hydrogen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freezes at zero degrees Celsius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400" smtClean="0"/>
              <a:t>It forms ionic bonds with other water molecules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5694363" y="1600200"/>
          <a:ext cx="3386137" cy="3810000"/>
        </p:xfrm>
        <a:graphic>
          <a:graphicData uri="http://schemas.openxmlformats.org/presentationml/2006/ole">
            <p:oleObj spid="_x0000_s8194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-381000" y="2362200"/>
            <a:ext cx="762000" cy="7620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AutoShape 7" descr="data:image/jpeg;base64,/9j/4AAQSkZJRgABAQAAAQABAAD/2wCEAAkGBxQTERUSEhISExUXFhgZGBUVGBgUEhcUFxYXFxYXHBgYHSkgGBsmGxUYITEhJikrLi4uGx8zODMtNygvLjABCgoKDg0OGxAQGy0mHyQ3LTQ1NC8sLSw0NCssLCwsNDQvMCwyLC8sNCwsNCwvLDQsLCwtNCwuLC8sLDQ0LCwsLP/AABEIAKUBMgMBEQACEQEDEQH/xAAcAAEAAQUBAQAAAAAAAAAAAAAABAIDBQYHAQj/xABEEAACAgECAwYCBgcGAwkAAAABAgADEQQSBSExBhMiQVFhMnEHFCNSgZFCcqGxweHwFTNDYmPRkuPxCBYkRFSCorLD/8QAGwEBAAIDAQEAAAAAAAAAAAAAAAUGAQMEAgf/xAA4EQEAAQMBBQUGBQMEAwAAAAAAAQIDEQQFEiExURNBYXGBBjKRseHwFCKhwdEjUvEVFkJTYnKC/9oADAMBAAIRAxEAPwDuMBAQEBAQEBAQEBAQEBAQEBAQEDyBQ7EDkGc+20H58yBAuQEBAQEBAQEBAQEBAQEBAQEBAQEBAQEBAQEBAQEBAQEBAQEBAQEBA8JgW7NQijLOoHqSAP2wKqrAwDKQwPMEHII9iOsCuAgICAgICAgICAgICAgICAgICAgICAgICAgICAgICAgWtVqUrUvY6oo6sxCqPxMPdFuqud2mJmfBres+kLh9Zx9YDn/TVnH5gY/bPG/CQt7H1dfHcx5zEII+lLQ/64/9n8434dH+gar/AMfj9GS0Pb3QWnA1Kqf9QGv9rAD9sb9LmubJ1dHGaM+XH5Mb9IfYs8WWg1aw0LX3nNB3i2B9mOjjpsPr1M9o6qmaZxMcWiN/2fief9o8/ej/AJkMOy8E4cNPpqdOpyKq0rBxjOxQuceWcZgTYCAgICAgICAgICAgICAgICAgICAgICAgICAgICAgeE45mBzbth9Jy1k1aLbY3ncedY/VH6Z9+nzmua+ix6DYc1xv6jhHTv8AXo5bxLid2offfY9jerHOPYDoo9hNazWrFuzTu26YiESZbSAgZDg3HL9K26i16+fMA5Rvmp5GI4cmjUaW1fjFynP31db7GfSNXqSKdQFpuOApB+ysPoM/A3sevkfKe6a+6VU2hsWuxE12vzU/rH8t8mxBkBAQEBAQEBAQEBAQEBAQEBAQEBAQEBAQEBAQEBAQOR/Sj2zLs2i07YQZFzjqzedYP3R5+p5dBz1VzngtmxtmxTEX7sce7w8f4c0nlYiAgICAgIHX/ou7Zm4DR6hs2AfZOerqP0CfNgOh8wPUc/dFXcqe2dmRb/r2o4d8dPHydImxXSAgICAgICAgICAgICAgICAgICAgICAgICAgICBr3bvjn1TRPYpxY3gr/XbPP8ACfwnmucQkNmaX8TqIpnlHGfKHzyT6zUvz2w7QSRyAz8xjccY6cvXqfTrPGZnkjrmqu/1KqIjdo59ZxGZx0U7hkD15j9UY3H2/jke+M5lmrWVxeiziM1YmP/Xvz4xy9Y8QNzx7nPTkBnn1/V/4hGXmNdVwiYjezVE+VPGZ9YxjzM9D0z19uRP49OvKOJ+LvUTRVciN2qJnhnMYpmr1FsBxz/fy8/3efLnHF4o11ycTMRxiZ4RVwxGeMzGJ/RUqkjPL4cn58uXuOZ58vxmN7j5ttnU3proi5EfniZ4Z4YxPq8ntILul1DVutiMVdSGUjqCDkGHmuimumaauUvpHs9xQarTVahcDeoJA54boy/gwIm6JzGXzvV6ebF6q3Pd8u79GRmXOQEBAQEBAQEBAQEBAQEBAQEBAQEBAQEBAQEBA5P8ATdrDv09IPIK7kepJCr+WG/Oaq544Wr2dtxu11+UOYTysjwjnnJ9/fkBz8+gxMYhyXNFRXVM5mInnEcp8+GfPEwr388kA8wfPmR+Pz/M+pmN1mrR25mZnOZmJz3xjljpGPnPV4VwxOcjAHnjA6nB6E8h8lExHk1WtNPbV3qqYiZ4RHPzn14fB4PLkBt6YJPkB59R+XQRFLRZ0lfaUTXTiKYnhNWY4xjEeHnx5QJy9flk4x6e/TzzPWHVToqaeG9VMRExETPKJ9PnlUH5EYHP9mJjd5eDd2FGaKv7cxHrwUz03EDsX0K67dprqSf7uwMPZbBy/ajT3bnnCpe0Nrdu03OsfL/Los2K8QEBAQEBAQEBAQEBAQEBAQEBAQEBAQEBAQEBA4t9M6n68h8u4XH/G+Zqr5rl7PzH4aY8Z+UNBnlOEBAQEBAQEBA6l9B3XV/Kn/wDaerfvT99VZ9o+Vv8A+v2dVm1VyAgICAgICAgICAgICAgICAgICAgICAgICAgIHJPpsRTZQwPiCsre2SGT9zfsnPXcpm5uRzwtns9vRbrzymeH7/s5nMrEQEBAQEBAQEDtH0NaDZo3tI522HHuqDaP/lunu2p/tBe3r8Uf2x+s/TDf5sQJAQEBAQEBAQEBAQEBAQECi21VGWYKMgZJAGWICjn5kkAfOBXAQEBAoFqlioYbgASuRuAOcEjyB2n8jArgW7L1VSzMoVc5YkBRjrk9BiBcgIFBuUMELKGIJC5G4quAxA6kDcuT7j1gW9dqhVWzt5Dp6nyE1X71Nm3NdXc22bU3a4ojvcp7UVm8NvPN8nPo2cj8JXNPfq7Sbk85XPRxFunFPKHOLqijFWGCDgiT9NUVRmEtE54qJ6CAgICAgIF/QaRrbFrTqxx7AdST7AAn8J5qqimJmXi5XFFM1S7d2U1opK0ZxXtCrnyIGAfx8/cyL0m0Jm9MV8quXh/n5qltDT9pTNyPe5z9+Hd4Nyk6gSAgICAgICAgICAgICAgabxC6xtXctbak2Ldpu7C7/q61kVteGx9mMoXzv58xt8UCHTRqHFIK6gsBSdWLO82fWl1OlbNQflsCjUHNfhxt9oFNZ1TPZj60veVtuGLspaL6uQd/BkIz4NaqpGebYzA2Lj1ewUqfrB04JFncm17s7cVZavNpXOckHOdueWYGJ0i3l0DfXe+31YNhIT6p3dfe94a/sO9/vM48W/4fDiBa26vusX/AFnwtXpyw7w7hUtm7VFdP9owtdkGFI+EdBuyESqvV7FdhcAUpTUMUu70pWdYMAVnvSd5pyVJJU5yQTkJZ0erNVrF9Szppw9GC9ebe91DIGTed7BO6Uhycj4hkkQLx4ew4bxClEv7xrNZhTvLsbHdkNZs5HKspBHLJPnmBSd27/z31LfzGNQdRv2H0+37rf6ct3+XMD3TaTVFe8c6nvEOk2LvYDaXUXblU7XOwndnPTIx1ge9ntPadXRZYuo7xdNcupZ+87kaln0xIr38tp2NjZ4cKPMQLvajX737tT4U6+7/AMv95Xdp6ntK+zjlHz+id2dp9yjtJ5z8nFdBoOILxJnuNndl3LEtmooc7doz+rgAZH5ztru6edPinH1Y0dnVxqt6c4zx6Y++TLdotLvOR8QX8+fQzVpLm7GJ5LZanFMy1qSbcQEBAQED1RnkOcxM4G8dndItFROM3WY3N5JWCDsX3JAy3tgepjdVqYqpmin4o69TVcuZmfyxyjx6z5d0erXuzvEuItxNktFndbn3BlxWqc9hU49QMEHn7xqbOljT71GPDrlWbF3UVajFWcd7vfZ/iPe14Y+NeR9SPJp07O1XbW92r3o+XVy67T9lXmOUrfFOO9zYyCiywJT3zspQBa9zDABOWbwkgYxgHmDgGRcTGcc7WmvS33VVnATUCm1sFHvortfBQHcFJqbB89p6ZBISNd2trquep0Ph7zBDozMa6WvbwBsou1GALYOR0wQSGQfixWmuxqWD2MqpUSu/c2doLA7R4RuOCcYPXzCHb2l2hy2ntUVIHvJK/ZIWcZHP7QYrZ+X6OD1OIHr9p0Ck92+V73cpZF2Gq0U+JmYKAzHIOegJ9oGPbtooZXIAq7u7cMqSbkv01Ne18hdhN/U46gnGDAkJ2uDFUroaxytzEK9fdgUdzvIcnDAjUJjA65Bxg4CTwTjb3/WjsCpU6is+bI2mpvBYZ65t/LA8jAicN7VMaaO9ocXXVVPWgKYsLhQ3POE2lgxB6KRjJyAFWq7W7FsJ01p7muyy4bq/AtRwwGW8ZI8S45EdSp5QLtnHnbU0VpURU+otqNpKncaqbmYBc5Xx14B89rdMgkNhgIFCVKCSFALYLEAAsQMAk+fIAQK4CAgICAgICAgIEPiur7uskfEeS/P1/CcWv1Uae1mOc8I+/B0aaz2lyInl3tDs6yqxxWankwnadLGqdajiwowU9MNjlz8j7zt0c0xXE1cmyqmuqxXFv3u5gPow7Ga25n+s70qOMb23MSCdxXmcDyz5n1wcWGbdF3E08kHpddd0W/TXnMxynr1++bo/aD6MdPbWPq/2FirgHqj4+8PX/MP2zbNHRt0m271qr+r+aJ+Pp/Dl/HOyOr0ue9pYoP8AETx149cjp+IE8YmOazabaGn1HuVcek8J+/Jg4dpATA2XgPYbWaogrUa0P+JblFx7D4m/ATMRM8kfqdqaaxwmrM9I4s5xf6P7tHmxCL68DLAYdD55Xn4fcH5zVqKKscHNotsWtTVuVflnx5T69fBqfbPSam2mn6sWIGd6qdrE8tp9wOfn5icekrtU1Vb+HLti1frx2WcRnMQ3PstVcukpXUMWtC+Ik7j1OAT5kDAJkVrJom9VNvk86ei5TbiLnNsfCtUa7Aw9cH3B8v69Jps36rFyK6e75POptRcommWwavgaai43s77GoFRRGZAy72Zg204IOQPUYPPmZb7Vym5RFdPKVaqpmmcSr1PZjT2CxXVylgtBr3t3YN6strKoPhZg7cx03NjGTNjy81PZeixtzCz4rG2ixxWGtR67TtBxllsb5ZOMQMhrNAliCttwClSpUlXVl+FgR5/v5g8jAg/92qP9TmAH+0f7UB2cd5z8fidj77iDkcoFd/Z6hzcxQhrmqd2DMG30FWpYc/CVZQ3LkT1zmBaTsvpwScWMTv5tY7MC71WMQScg76K2B8iOWBygSKeB1Kwc73cLam93ZmK3Gs2ZyfM1Jj0AwMCBVoOD1U7xWGAsC7huJGUrWoHn0OxEB/VECJR2XoRAg73CqioTY7PWtZygRicjB/PocjlAuns7Qa7KyrEWVvXYS7bnW0s1mWznJLHmOnlgAQKhwGnvlu8e5HexV3t3S2WIyO2zOMkO3XzJIwSchlICAgICAgICAgICAgIGrcY1XeEn9Ech8s9fxlL12r/E396PdjhH8+qa0trs4iO9gLOs1wlIZHh/Z7vGV7ByxkIeWR95vRfbqfaTeg0M1Rv3I4dHDqdp9lE27XPr0+rctPQEGB/t+7oPbyk7EYQEzMzmV2GCBjdbwDS2nNumoc+pRS354zMTTE83Tb1l+37lcx6oQ7FaD/0lP5fzmNyno3/6rq/+yf0ZHQ8G09P91p6az6oiqfzAzMxTEcoc1zVXrvv1zPnMp0y0EDV+O9kUsy9GK36leiMfw+E/s/fODU6KK/zUcJTWi2tVbxRd4x174/lrNNLINjqVZTgg8j/095Xb9FVFcxVHFMV101zvUzmJSKTznPU1VxwbVwTWYOw9D09j6fjJHY+t7OvsauU8vP6/PzQmrs5jfjuZyWhGkBAQEBAQEBAQEBAQECHqeIoltVTZ3Whyp5bQKwC2T5dRAlhh6j+UClrQBnI/6QIvCeJJqKKr0yFtrR1DYDbXXcuRnrgwJYYHoRy6wAcHoRABxz5jl19oEDWcXRCVHjYdQDyB9zIXX7bs6adymN6r9Pj/ABl1WdLVc4zwhC/t1vuL+ZkL/ua/ve5Tj1+f0dP4CnqavjG6sqoKseR9MeeDM632g7fTzbopmmqefl4f4LWj3K8zOYYu0ZGB/XOcFEZmIh20zicp3DeDbSGsANh5qnVVH3m9fl/QtOg2bu4uXefT+XHqtfvRuW+XVsFVW33J6k9SZMotcgICAgICAgICBD4lw5Llww5+TDqP9x7Tn1Gmt36cVx697fY1Fdmc0/BpDad0dkddrKcHzGD8LD1U45H1BHUECtavR3LHPjHVO2NXbvxw59GRpPhBkTVmJ4NdccZbJw/Xq1eWIBHJsnH4/jLXs7atu9p967VEVRwnM49fX+URf09VNeKY4SujX1n9NfznVG09JM4i5T8WubFyP+MpAM7YqiqMw1PZkICAgICAgICAgIGt9o+Fpfq9GLahbWvflgy7q87FC7h0PngHzHtA1jU1NoqU1ldTf+H1OsoWoDbmjUXutFag8gvfDT7fIKTjlAuf2LRp2FOtobUKukQUt3TXA6gta+qKbVOy5nZW3cicjB8JwFvstwNytbNQRdXwnSLS1qHFepC3jluGFsBK58wD7wKE0SmuocMoejVDTXi5zW1L7zpmVFudh9pb9YatgSWPhY5weYLtPV3ta8O01mnv+pasbjU1BN+yraGLAd5aG6vz/W5wMa+lCpZ3KqC2jvSwVaOzTbi6LhLmewmy7dkjws3x5I3c+HW6qLG5GYiaqojj0zxbbVua8+EJ+n4atWrpNVQRW09wsZVxuZW0/d7yPibnZgnnzb3lP1Gom7pbsV1ZmK4xmeUYq5dI5cuHJJ0UbtyMR3frwZyQjqIGX4NjBIGbM4GfhUfelx9nYtXKaq5j89Pynp+qN1tVUTEd0s1TVt9yepPUmWhHrkBAQEBAQEBAQEBAg8T0HeAMuBYudpIypB+JGH6SNjmPkRzAMxVTFUYnkzEzE5hg7VTblfAwba9ROWRsZ5HzUjmD5gj5So7Z0lvSxFyiefd/HglNNfqu8KviiyrTLtJgYPs1xzUUqGOx6W1l9RBZjZhtXaisCeQ2nA2+g6+Utml1UWLmKJqzuUzMcN3hRT65mOOevcjrlG9Tmesx482fq7aHu6mZFD79T345/Z06QMbLFHnnNOM+VoMtNq5TdoiunlMZ+KPqpmmZiUTV8T1Y1GituWlVarU2BKnc4I0+5a3zyfH3hjmDy85sYT9Bx7V2rpk7vTpdqamv6u1VVCLVkHobLC9yDA2gAnmdviD3R9pL73WiqupLl7/vmcs1KmiwVeALhm3lgwzjAznnygQk7b2FKlZaKbn78vu7y2pBRe1OF2AM5YjqdowCfaBI0HafU6h6K6aaa2spvsdrTYVU0XrT4BhS6sWyCdvIg+0DYeAa9r9PXa6hGYeJVO5Qykq2CQCRkHHtAyEBAQEBAha/hddz1vYGbum3qu5hXvBBVmQHa5UgFSQcHmMQJsBAt30q6sjgMrAqwPQqRgg+2DAxXCeB6emwvWXexV2A2XWXtWhIJRe8Y7ASozjGdo9IFHaPqnyP8JTvafPaW+mJ+/kktByq9GGMrDvnk0rRdor21Kg81ZwprwOQJx88iWm/svTU6aZjnEZzn7jipen21q69XETymcbuPTz4N1lVXVl+zvxP8h++Wf2Yz2tzyj5uDX+7DPS5IwgICAgICAgICAgICBrnH2zb8lH8T/GUX2ivTXqtzupiP14pbRU4t56sZY4UFiQABkk9AB1MgqaZqmKY5y6qqoppmqqcRDAL2up37dr7c/HgY+eM5xJidh39zOYz0QMe0emm5u4nHX74slTwysVhAWKi03A5/Ta1rvTpuY/hOH8XcpuTViM43fSIin44j4pqLdNVPhz/AFyyHZDggN2q1NqAG0LUEJ3DuwuHY45Av4cgeSLnnyFz2Fdpq025TVnd9OfHHojdXTMV5mObIUdj6w1bNfqbe6SyupbHUqldibGXkoLHbgbmJbkOZ5yacqVf2dQpQK7LaX06d3XbWU7wV7VVkO9SrA7FJBHVQeUDE8S7PGruTp6r3KC4NdVcleqLXOtlm7vBsdXcFieRUgbR6BXwTsia9NSpttourFvjpcOQt1htaotajCwA7fERnK55ZMDL6DgNdVldimxnrqeoM7lyy2OtjsxPMsWQHPzgTOG6Faa1qTO1c4zzPiYsf2mBJgICAgICAgIGt9qu2+k4e6JqWsU2AsuxGfkpAPw9Oogcy7I/SJoaOI8S1FjWhNRZWayKmJIVWByAMr184HU9Prq9fpE1On3FW3FNylGO1ijDB5jmp/ZIfbWhq1Vj8nvU8Y/eHTpbsW6+PKWJInz+YwmFhdJWH7wIgf72Bu/ObZv3Zo7Oap3emWmNNZi52kUxvdccV+aW9svB9JsTJ+JuZ9h5CX/YmhnTWM1x+arj5R3Qh9Vd7SvhyhPk05SAgICAgICAgICAgIGA7QU4cP5EY/EfylL9pNPNN6m7HKYx6x9Epoa80zSwuppDoyHoylT64IxK9auTbriuO6Yn4Om9ai7bqtzymJj4tPXsfZvwXTZn4hndj9XHX8ZZZ27a3MxTO90+qoR7NX+0xNUbvXjn4fVuVNYVQo6KAB8gMCViuua6pqnnK426IooiiOUcPgznD9XVRWDdbVUXJK946pkDA5bjz/mJevZ/Tza0u9P/ACnPpyResriq5iO5q3Z3tUrcY4lXbrKzp0XT9yGtTugWqBs2HODz64k65G/aXVJYu+t0sU/pIwZeXXmOUC9AQEBAQEBAQEBAQEClqweoB+YzA0vsfwC2niPE7ragtV9lZqbKncFVgxwCSvUdcQN1UY5DlAxvEdAjnkMOfTpj1b+uch9dsXT6qZr92rrH7x/h02tVXb4c4Rv7BP3x+X85Ef7Yq/7I+H1dP4+P7U3R8LROfxN6ny+QktodiafTTvz+arrP7R/lzXdVXc4coT5MuYgICAgICAgICAgICAgWtTQHUq3Q/mD6zm1elt6m1Nu5y+U9Ye7dyaKt6Gu6rhdiHkNw9R/ESjavYup08zinep6x/HOPvilreqt19+JRRQ33W/IyOpsXap3aaZmfKW6blMd8Mhwzhe/DsRsPMAHJP+wk9s7YFyuqK9RGKenfP8fP5uS9rKYjFHNe7Q9k9Hrdn1qhbe7DBMll2htu74SPuj8pdIiIjEItzXs52D0FnGeJad9KpppXT90hawBS9QZ8ENk5PqZkdW4JwenSUijTViusEkKCSAWOTzYk9TAnwEBAQEBAQEBAQEBAQEC1dbjwrzY9PQD1Pt++B7VVt9yepPUmBcgICAgICAgICAgICAgICAgICAgQbF7ol1H2ZOXUfok9bAP/ALDz69c5CarAjIOQehHQiB7AQEBAQEBAQEBAQEBAQEC1bbjwrzY/kB6n2ge01bfcnqfMn+vKBcgICAgICAgICAgICAgICAgICAgICBCP2Rz/AIRPP/TJ8/1D5/d+XQJsBAQEBAQEBAQEBAQEBAtam3apYf1k4/jA9qq2+5PUnqTAuQEBAQEBAQEBAQEBAQEBAQEBAQEBAQPCIEbTeFzWPhChl/ygkjb8uXL8oEqAgICAgICB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7150" y="-1287463"/>
            <a:ext cx="49815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029200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819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9 Which side of the water molecule has a slight negative charge?</a:t>
            </a:r>
          </a:p>
        </p:txBody>
      </p:sp>
      <p:sp>
        <p:nvSpPr>
          <p:cNvPr id="9220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064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Oxygen side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Hydrogen side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5943600" y="1600200"/>
          <a:ext cx="3136900" cy="5143500"/>
        </p:xfrm>
        <a:graphic>
          <a:graphicData uri="http://schemas.openxmlformats.org/presentationml/2006/ole">
            <p:oleObj spid="_x0000_s9218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223838" y="1743075"/>
            <a:ext cx="292100" cy="2921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2" name="Picture 9" descr="http://www.middleschoolchemistry.com/img/thumbnails/chapter_5/lesson_1/polar_water_thumb.jpg"/>
          <p:cNvPicPr>
            <a:picLocks noChangeAspect="1" noChangeArrowheads="1"/>
          </p:cNvPicPr>
          <p:nvPr/>
        </p:nvPicPr>
        <p:blipFill>
          <a:blip r:embed="rId7" cstate="print"/>
          <a:srcRect t="12013" b="13033"/>
          <a:stretch>
            <a:fillRect/>
          </a:stretch>
        </p:blipFill>
        <p:spPr bwMode="auto">
          <a:xfrm>
            <a:off x="509588" y="3581400"/>
            <a:ext cx="401161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5938" y="5851525"/>
            <a:ext cx="4005262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Darker grey shading shows higher electron density  around </a:t>
            </a:r>
            <a:r>
              <a:rPr lang="en-US" dirty="0" err="1">
                <a:solidFill>
                  <a:schemeClr val="tx1"/>
                </a:solidFill>
              </a:rPr>
              <a:t>nuceli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5" name="AutoShape 9" descr="data:image/jpeg;base64,/9j/4AAQSkZJRgABAQAAAQABAAD/2wCEAAkGBxQTERUSEhISExUXFhgZGBUVGBgUEhcUFxYXFxYXHBgYHSkgGBsmGxUYITEhJikrLi4uGx8zODMtNygvLjABCgoKDg0OGxAQGy0mHyQ3LTQ1NC8sLSw0NCssLCwsNDQvMCwyLC8sNCwsNCwvLDQsLCwtNCwuLC8sLDQ0LCwsLP/AABEIAKUBMgMBEQACEQEDEQH/xAAcAAEAAQUBAQAAAAAAAAAAAAAABAIDBQYHAQj/xABEEAACAgECAwYCBgcGAwkAAAABAgADEQQSBSExBhMiQVFhMnEHFCNSgZFCcqGxweHwFTNDYmPRkuPxCBYkRFSCorLD/8QAGwEBAAIDAQEAAAAAAAAAAAAAAAUGAQMEAgf/xAA4EQEAAQMBBQUGBQMEAwAAAAAAAQIDEQQFEiExURNBYXGBBjKRseHwFCKhwdEjUvEVFkJTYnKC/9oADAMBAAIRAxEAPwDuMBAQEBAQEBAQEBAQEBAQEBAQEDyBQ7EDkGc+20H58yBAuQEBAQEBAQEBAQEBAQEBAQEBAQEBAQEBAQEBAQEBAQEBAQEBAQEBA8JgW7NQijLOoHqSAP2wKqrAwDKQwPMEHII9iOsCuAgICAgICAgICAgICAgICAgICAgICAgICAgICAgICAgWtVqUrUvY6oo6sxCqPxMPdFuqud2mJmfBres+kLh9Zx9YDn/TVnH5gY/bPG/CQt7H1dfHcx5zEII+lLQ/64/9n8434dH+gar/AMfj9GS0Pb3QWnA1Kqf9QGv9rAD9sb9LmubJ1dHGaM+XH5Mb9IfYs8WWg1aw0LX3nNB3i2B9mOjjpsPr1M9o6qmaZxMcWiN/2fief9o8/ej/AJkMOy8E4cNPpqdOpyKq0rBxjOxQuceWcZgTYCAgICAgICAgICAgICAgICAgICAgICAgICAgICAgeE45mBzbth9Jy1k1aLbY3ncedY/VH6Z9+nzmua+ix6DYc1xv6jhHTv8AXo5bxLid2offfY9jerHOPYDoo9hNazWrFuzTu26YiESZbSAgZDg3HL9K26i16+fMA5Rvmp5GI4cmjUaW1fjFynP31db7GfSNXqSKdQFpuOApB+ysPoM/A3sevkfKe6a+6VU2hsWuxE12vzU/rH8t8mxBkBAQEBAQEBAQEBAQEBAQEBAQEBAQEBAQEBAQEBAQOR/Sj2zLs2i07YQZFzjqzedYP3R5+p5dBz1VzngtmxtmxTEX7sce7w8f4c0nlYiAgICAgIHX/ou7Zm4DR6hs2AfZOerqP0CfNgOh8wPUc/dFXcqe2dmRb/r2o4d8dPHydImxXSAgICAgICAgICAgICAgICAgICAgICAgICAgICBr3bvjn1TRPYpxY3gr/XbPP8ACfwnmucQkNmaX8TqIpnlHGfKHzyT6zUvz2w7QSRyAz8xjccY6cvXqfTrPGZnkjrmqu/1KqIjdo59ZxGZx0U7hkD15j9UY3H2/jke+M5lmrWVxeiziM1YmP/Xvz4xy9Y8QNzx7nPTkBnn1/V/4hGXmNdVwiYjezVE+VPGZ9YxjzM9D0z19uRP49OvKOJ+LvUTRVciN2qJnhnMYpmr1FsBxz/fy8/3efLnHF4o11ycTMRxiZ4RVwxGeMzGJ/RUqkjPL4cn58uXuOZ58vxmN7j5ttnU3proi5EfniZ4Z4YxPq8ntILul1DVutiMVdSGUjqCDkGHmuimumaauUvpHs9xQarTVahcDeoJA54boy/gwIm6JzGXzvV6ebF6q3Pd8u79GRmXOQEBAQEBAQEBAQEBAQEBAQEBAQEBAQEBAQEBA5P8ATdrDv09IPIK7kepJCr+WG/Oaq544Wr2dtxu11+UOYTysjwjnnJ9/fkBz8+gxMYhyXNFRXVM5mInnEcp8+GfPEwr388kA8wfPmR+Pz/M+pmN1mrR25mZnOZmJz3xjljpGPnPV4VwxOcjAHnjA6nB6E8h8lExHk1WtNPbV3qqYiZ4RHPzn14fB4PLkBt6YJPkB59R+XQRFLRZ0lfaUTXTiKYnhNWY4xjEeHnx5QJy9flk4x6e/TzzPWHVToqaeG9VMRExETPKJ9PnlUH5EYHP9mJjd5eDd2FGaKv7cxHrwUz03EDsX0K67dprqSf7uwMPZbBy/ajT3bnnCpe0Nrdu03OsfL/Los2K8QEBAQEBAQEBAQEBAQEBAQEBAQEBAQEBAQEBA4t9M6n68h8u4XH/G+Zqr5rl7PzH4aY8Z+UNBnlOEBAQEBAQEBA6l9B3XV/Kn/wDaerfvT99VZ9o+Vv8A+v2dVm1VyAgICAgICAgICAgICAgICAgICAgICAgICAgIHJPpsRTZQwPiCsre2SGT9zfsnPXcpm5uRzwtns9vRbrzymeH7/s5nMrEQEBAQEBAQEDtH0NaDZo3tI522HHuqDaP/lunu2p/tBe3r8Uf2x+s/TDf5sQJAQEBAQEBAQEBAQEBAQECi21VGWYKMgZJAGWICjn5kkAfOBXAQEBAoFqlioYbgASuRuAOcEjyB2n8jArgW7L1VSzMoVc5YkBRjrk9BiBcgIFBuUMELKGIJC5G4quAxA6kDcuT7j1gW9dqhVWzt5Dp6nyE1X71Nm3NdXc22bU3a4ojvcp7UVm8NvPN8nPo2cj8JXNPfq7Sbk85XPRxFunFPKHOLqijFWGCDgiT9NUVRmEtE54qJ6CAgICAgIF/QaRrbFrTqxx7AdST7AAn8J5qqimJmXi5XFFM1S7d2U1opK0ZxXtCrnyIGAfx8/cyL0m0Jm9MV8quXh/n5qltDT9pTNyPe5z9+Hd4Nyk6gSAgICAgICAgICAgICAgabxC6xtXctbak2Ldpu7C7/q61kVteGx9mMoXzv58xt8UCHTRqHFIK6gsBSdWLO82fWl1OlbNQflsCjUHNfhxt9oFNZ1TPZj60veVtuGLspaL6uQd/BkIz4NaqpGebYzA2Lj1ewUqfrB04JFncm17s7cVZavNpXOckHOdueWYGJ0i3l0DfXe+31YNhIT6p3dfe94a/sO9/vM48W/4fDiBa26vusX/AFnwtXpyw7w7hUtm7VFdP9owtdkGFI+EdBuyESqvV7FdhcAUpTUMUu70pWdYMAVnvSd5pyVJJU5yQTkJZ0erNVrF9Szppw9GC9ebe91DIGTed7BO6Uhycj4hkkQLx4ew4bxClEv7xrNZhTvLsbHdkNZs5HKspBHLJPnmBSd27/z31LfzGNQdRv2H0+37rf6ct3+XMD3TaTVFe8c6nvEOk2LvYDaXUXblU7XOwndnPTIx1ge9ntPadXRZYuo7xdNcupZ+87kaln0xIr38tp2NjZ4cKPMQLvajX737tT4U6+7/AMv95Xdp6ntK+zjlHz+id2dp9yjtJ5z8nFdBoOILxJnuNndl3LEtmooc7doz+rgAZH5ztru6edPinH1Y0dnVxqt6c4zx6Y++TLdotLvOR8QX8+fQzVpLm7GJ5LZanFMy1qSbcQEBAQED1RnkOcxM4G8dndItFROM3WY3N5JWCDsX3JAy3tgepjdVqYqpmin4o69TVcuZmfyxyjx6z5d0erXuzvEuItxNktFndbn3BlxWqc9hU49QMEHn7xqbOljT71GPDrlWbF3UVajFWcd7vfZ/iPe14Y+NeR9SPJp07O1XbW92r3o+XVy67T9lXmOUrfFOO9zYyCiywJT3zspQBa9zDABOWbwkgYxgHmDgGRcTGcc7WmvS33VVnATUCm1sFHvortfBQHcFJqbB89p6ZBISNd2trquep0Ph7zBDozMa6WvbwBsou1GALYOR0wQSGQfixWmuxqWD2MqpUSu/c2doLA7R4RuOCcYPXzCHb2l2hy2ntUVIHvJK/ZIWcZHP7QYrZ+X6OD1OIHr9p0Ck92+V73cpZF2Gq0U+JmYKAzHIOegJ9oGPbtooZXIAq7u7cMqSbkv01Ne18hdhN/U46gnGDAkJ2uDFUroaxytzEK9fdgUdzvIcnDAjUJjA65Bxg4CTwTjb3/WjsCpU6is+bI2mpvBYZ65t/LA8jAicN7VMaaO9ocXXVVPWgKYsLhQ3POE2lgxB6KRjJyAFWq7W7FsJ01p7muyy4bq/AtRwwGW8ZI8S45EdSp5QLtnHnbU0VpURU+otqNpKncaqbmYBc5Xx14B89rdMgkNhgIFCVKCSFALYLEAAsQMAk+fIAQK4CAgICAgICAgIEPiur7uskfEeS/P1/CcWv1Uae1mOc8I+/B0aaz2lyInl3tDs6yqxxWankwnadLGqdajiwowU9MNjlz8j7zt0c0xXE1cmyqmuqxXFv3u5gPow7Ga25n+s70qOMb23MSCdxXmcDyz5n1wcWGbdF3E08kHpddd0W/TXnMxynr1++bo/aD6MdPbWPq/2FirgHqj4+8PX/MP2zbNHRt0m271qr+r+aJ+Pp/Dl/HOyOr0ue9pYoP8AETx149cjp+IE8YmOazabaGn1HuVcek8J+/Jg4dpATA2XgPYbWaogrUa0P+JblFx7D4m/ATMRM8kfqdqaaxwmrM9I4s5xf6P7tHmxCL68DLAYdD55Xn4fcH5zVqKKscHNotsWtTVuVflnx5T69fBqfbPSam2mn6sWIGd6qdrE8tp9wOfn5icekrtU1Vb+HLti1frx2WcRnMQ3PstVcukpXUMWtC+Ik7j1OAT5kDAJkVrJom9VNvk86ei5TbiLnNsfCtUa7Aw9cH3B8v69Jps36rFyK6e75POptRcommWwavgaai43s77GoFRRGZAy72Zg204IOQPUYPPmZb7Vym5RFdPKVaqpmmcSr1PZjT2CxXVylgtBr3t3YN6strKoPhZg7cx03NjGTNjy81PZeixtzCz4rG2ixxWGtR67TtBxllsb5ZOMQMhrNAliCttwClSpUlXVl+FgR5/v5g8jAg/92qP9TmAH+0f7UB2cd5z8fidj77iDkcoFd/Z6hzcxQhrmqd2DMG30FWpYc/CVZQ3LkT1zmBaTsvpwScWMTv5tY7MC71WMQScg76K2B8iOWBygSKeB1Kwc73cLam93ZmK3Gs2ZyfM1Jj0AwMCBVoOD1U7xWGAsC7huJGUrWoHn0OxEB/VECJR2XoRAg73CqioTY7PWtZygRicjB/PocjlAuns7Qa7KyrEWVvXYS7bnW0s1mWznJLHmOnlgAQKhwGnvlu8e5HexV3t3S2WIyO2zOMkO3XzJIwSchlICAgICAgICAgICAgIGrcY1XeEn9Ech8s9fxlL12r/E396PdjhH8+qa0trs4iO9gLOs1wlIZHh/Z7vGV7ByxkIeWR95vRfbqfaTeg0M1Rv3I4dHDqdp9lE27XPr0+rctPQEGB/t+7oPbyk7EYQEzMzmV2GCBjdbwDS2nNumoc+pRS354zMTTE83Tb1l+37lcx6oQ7FaD/0lP5fzmNyno3/6rq/+yf0ZHQ8G09P91p6az6oiqfzAzMxTEcoc1zVXrvv1zPnMp0y0EDV+O9kUsy9GK36leiMfw+E/s/fODU6KK/zUcJTWi2tVbxRd4x174/lrNNLINjqVZTgg8j/095Xb9FVFcxVHFMV101zvUzmJSKTznPU1VxwbVwTWYOw9D09j6fjJHY+t7OvsauU8vP6/PzQmrs5jfjuZyWhGkBAQEBAQEBAQEBAQECHqeIoltVTZ3Whyp5bQKwC2T5dRAlhh6j+UClrQBnI/6QIvCeJJqKKr0yFtrR1DYDbXXcuRnrgwJYYHoRy6wAcHoRABxz5jl19oEDWcXRCVHjYdQDyB9zIXX7bs6adymN6r9Pj/ABl1WdLVc4zwhC/t1vuL+ZkL/ua/ve5Tj1+f0dP4CnqavjG6sqoKseR9MeeDM632g7fTzbopmmqefl4f4LWj3K8zOYYu0ZGB/XOcFEZmIh20zicp3DeDbSGsANh5qnVVH3m9fl/QtOg2bu4uXefT+XHqtfvRuW+XVsFVW33J6k9SZMotcgICAgICAgICBD4lw5Llww5+TDqP9x7Tn1Gmt36cVx697fY1Fdmc0/BpDad0dkddrKcHzGD8LD1U45H1BHUECtavR3LHPjHVO2NXbvxw59GRpPhBkTVmJ4NdccZbJw/Xq1eWIBHJsnH4/jLXs7atu9p967VEVRwnM49fX+URf09VNeKY4SujX1n9NfznVG09JM4i5T8WubFyP+MpAM7YqiqMw1PZkICAgICAgICAgIGt9o+Fpfq9GLahbWvflgy7q87FC7h0PngHzHtA1jU1NoqU1ldTf+H1OsoWoDbmjUXutFag8gvfDT7fIKTjlAuf2LRp2FOtobUKukQUt3TXA6gta+qKbVOy5nZW3cicjB8JwFvstwNytbNQRdXwnSLS1qHFepC3jluGFsBK58wD7wKE0SmuocMoejVDTXi5zW1L7zpmVFudh9pb9YatgSWPhY5weYLtPV3ta8O01mnv+pasbjU1BN+yraGLAd5aG6vz/W5wMa+lCpZ3KqC2jvSwVaOzTbi6LhLmewmy7dkjws3x5I3c+HW6qLG5GYiaqojj0zxbbVua8+EJ+n4atWrpNVQRW09wsZVxuZW0/d7yPibnZgnnzb3lP1Gom7pbsV1ZmK4xmeUYq5dI5cuHJJ0UbtyMR3frwZyQjqIGX4NjBIGbM4GfhUfelx9nYtXKaq5j89Pynp+qN1tVUTEd0s1TVt9yepPUmWhHrkBAQEBAQEBAQEBAg8T0HeAMuBYudpIypB+JGH6SNjmPkRzAMxVTFUYnkzEzE5hg7VTblfAwba9ROWRsZ5HzUjmD5gj5So7Z0lvSxFyiefd/HglNNfqu8KviiyrTLtJgYPs1xzUUqGOx6W1l9RBZjZhtXaisCeQ2nA2+g6+Utml1UWLmKJqzuUzMcN3hRT65mOOevcjrlG9Tmesx482fq7aHu6mZFD79T345/Z06QMbLFHnnNOM+VoMtNq5TdoiunlMZ+KPqpmmZiUTV8T1Y1GituWlVarU2BKnc4I0+5a3zyfH3hjmDy85sYT9Bx7V2rpk7vTpdqamv6u1VVCLVkHobLC9yDA2gAnmdviD3R9pL73WiqupLl7/vmcs1KmiwVeALhm3lgwzjAznnygQk7b2FKlZaKbn78vu7y2pBRe1OF2AM5YjqdowCfaBI0HafU6h6K6aaa2spvsdrTYVU0XrT4BhS6sWyCdvIg+0DYeAa9r9PXa6hGYeJVO5Qykq2CQCRkHHtAyEBAQEBAha/hddz1vYGbum3qu5hXvBBVmQHa5UgFSQcHmMQJsBAt30q6sjgMrAqwPQqRgg+2DAxXCeB6emwvWXexV2A2XWXtWhIJRe8Y7ASozjGdo9IFHaPqnyP8JTvafPaW+mJ+/kktByq9GGMrDvnk0rRdor21Kg81ZwprwOQJx88iWm/svTU6aZjnEZzn7jipen21q69XETymcbuPTz4N1lVXVl+zvxP8h++Wf2Yz2tzyj5uDX+7DPS5IwgICAgICAgICAgICBrnH2zb8lH8T/GUX2ivTXqtzupiP14pbRU4t56sZY4UFiQABkk9AB1MgqaZqmKY5y6qqoppmqqcRDAL2up37dr7c/HgY+eM5xJidh39zOYz0QMe0emm5u4nHX74slTwysVhAWKi03A5/Ta1rvTpuY/hOH8XcpuTViM43fSIin44j4pqLdNVPhz/AFyyHZDggN2q1NqAG0LUEJ3DuwuHY45Av4cgeSLnnyFz2Fdpq025TVnd9OfHHojdXTMV5mObIUdj6w1bNfqbe6SyupbHUqldibGXkoLHbgbmJbkOZ5yacqVf2dQpQK7LaX06d3XbWU7wV7VVkO9SrA7FJBHVQeUDE8S7PGruTp6r3KC4NdVcleqLXOtlm7vBsdXcFieRUgbR6BXwTsia9NSpttourFvjpcOQt1htaotajCwA7fERnK55ZMDL6DgNdVldimxnrqeoM7lyy2OtjsxPMsWQHPzgTOG6Faa1qTO1c4zzPiYsf2mBJgICAgICAgIGt9qu2+k4e6JqWsU2AsuxGfkpAPw9Oogcy7I/SJoaOI8S1FjWhNRZWayKmJIVWByAMr184HU9Prq9fpE1On3FW3FNylGO1ijDB5jmp/ZIfbWhq1Vj8nvU8Y/eHTpbsW6+PKWJInz+YwmFhdJWH7wIgf72Bu/ObZv3Zo7Oap3emWmNNZi52kUxvdccV+aW9svB9JsTJ+JuZ9h5CX/YmhnTWM1x+arj5R3Qh9Vd7SvhyhPk05SAgICAgICAgICAgIGA7QU4cP5EY/EfylL9pNPNN6m7HKYx6x9Epoa80zSwuppDoyHoylT64IxK9auTbriuO6Yn4Om9ai7bqtzymJj4tPXsfZvwXTZn4hndj9XHX8ZZZ27a3MxTO90+qoR7NX+0xNUbvXjn4fVuVNYVQo6KAB8gMCViuua6pqnnK426IooiiOUcPgznD9XVRWDdbVUXJK946pkDA5bjz/mJevZ/Tza0u9P/ACnPpyResriq5iO5q3Z3tUrcY4lXbrKzp0XT9yGtTugWqBs2HODz64k65G/aXVJYu+t0sU/pIwZeXXmOUC9AQEBAQEBAQEBAQEClqweoB+YzA0vsfwC2niPE7ragtV9lZqbKncFVgxwCSvUdcQN1UY5DlAxvEdAjnkMOfTpj1b+uch9dsXT6qZr92rrH7x/h02tVXb4c4Rv7BP3x+X85Ef7Yq/7I+H1dP4+P7U3R8LROfxN6ny+QktodiafTTvz+arrP7R/lzXdVXc4coT5MuYgICAgICAgICAgICAgWtTQHUq3Q/mD6zm1elt6m1Nu5y+U9Ye7dyaKt6Gu6rhdiHkNw9R/ESjavYup08zinep6x/HOPvilreqt19+JRRQ33W/IyOpsXap3aaZmfKW6blMd8Mhwzhe/DsRsPMAHJP+wk9s7YFyuqK9RGKenfP8fP5uS9rKYjFHNe7Q9k9Hrdn1qhbe7DBMll2htu74SPuj8pdIiIjEItzXs52D0FnGeJad9KpppXT90hawBS9QZ8ENk5PqZkdW4JwenSUijTViusEkKCSAWOTzYk9TAnwEBAQEBAQEBAQEBAQEC1dbjwrzY9PQD1Pt++B7VVt9yepPUmBcgICAgICAgICAgICAgICAgICAgQbF7ol1H2ZOXUfok9bAP/ALDz69c5CarAjIOQehHQiB7AQEBAQEBAQEBAQEBAQEC1bbjwrzY/kB6n2ge01bfcnqfMn+vKBcgICAgICAgICAgICAgICAgICAgICBCP2Rz/AIRPP/TJ8/1D5/d+XQJsBAQEBAQEBAQEBAQEBAtam3apYf1k4/jA9qq2+5PUnqTAuQEBAQEBAQEBAQEBAQEBAQEBAQEBAQPCIEbTeFzWPhChl/ygkjb8uXL8oEqAgICAgICB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7150" y="-1287463"/>
            <a:ext cx="49815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447800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921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10 What type of bond exists</a:t>
            </a:r>
            <a:br>
              <a:rPr lang="en-US" dirty="0" smtClean="0"/>
            </a:br>
            <a:r>
              <a:rPr lang="en-US" dirty="0" smtClean="0"/>
              <a:t>where the red arrows are</a:t>
            </a:r>
            <a:br>
              <a:rPr lang="en-US" dirty="0" smtClean="0"/>
            </a:br>
            <a:r>
              <a:rPr lang="en-US" dirty="0" smtClean="0"/>
              <a:t>pointing?</a:t>
            </a:r>
          </a:p>
        </p:txBody>
      </p:sp>
      <p:sp>
        <p:nvSpPr>
          <p:cNvPr id="10244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Ionic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Covalent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Metallic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Hydrogen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2997200" y="4419600"/>
          <a:ext cx="2336800" cy="2628900"/>
        </p:xfrm>
        <a:graphic>
          <a:graphicData uri="http://schemas.openxmlformats.org/presentationml/2006/ole">
            <p:oleObj spid="_x0000_s10242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10245" name="Picture 7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981200"/>
            <a:ext cx="35052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34200" y="3048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173038" y="2252663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6600" y="457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11 Water molecules form what type of bonds with each other?</a:t>
            </a:r>
          </a:p>
        </p:txBody>
      </p:sp>
      <p:sp>
        <p:nvSpPr>
          <p:cNvPr id="11268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Covalent bonds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Metallic bonds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Ionic bonds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Hydrogen bonds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990600" y="4560888"/>
          <a:ext cx="2065338" cy="2324100"/>
        </p:xfrm>
        <a:graphic>
          <a:graphicData uri="http://schemas.openxmlformats.org/presentationml/2006/ole">
            <p:oleObj spid="_x0000_s11266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73038" y="3422650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0" name="Picture 7" descr="http://www.saburchill.com/IBbiology/chapters01/images/110103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162050"/>
            <a:ext cx="4800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7485063" y="648811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saburchill.com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  <p:bldP spid="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 smtClean="0"/>
              <a:t>12 Surface tension and capillary action occur in water because it</a:t>
            </a:r>
          </a:p>
        </p:txBody>
      </p:sp>
      <p:sp>
        <p:nvSpPr>
          <p:cNvPr id="12292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is very dense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is nonpolar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has ionic bonds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has hydrogen bonds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3984625" y="4495800"/>
          <a:ext cx="1730375" cy="2251075"/>
        </p:xfrm>
        <a:graphic>
          <a:graphicData uri="http://schemas.openxmlformats.org/presentationml/2006/ole">
            <p:oleObj spid="_x0000_s12290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-60325" y="3519488"/>
            <a:ext cx="647700" cy="647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4" name="Picture 8" descr="http://quest.nasa.gov/space/teachers/microgravity/image/66.gif"/>
          <p:cNvPicPr>
            <a:picLocks noChangeAspect="1" noChangeArrowheads="1"/>
          </p:cNvPicPr>
          <p:nvPr/>
        </p:nvPicPr>
        <p:blipFill>
          <a:blip r:embed="rId7" cstate="print"/>
          <a:srcRect b="23192"/>
          <a:stretch>
            <a:fillRect/>
          </a:stretch>
        </p:blipFill>
        <p:spPr bwMode="auto">
          <a:xfrm>
            <a:off x="587375" y="4605338"/>
            <a:ext cx="33623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http://msnucleus.org/watersheds/images/cap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4175" y="1441450"/>
            <a:ext cx="2409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http://www.davidlnelson.md/Cazadero/CazImages/Meniscus.gif"/>
          <p:cNvPicPr>
            <a:picLocks noChangeAspect="1" noChangeArrowheads="1"/>
          </p:cNvPicPr>
          <p:nvPr/>
        </p:nvPicPr>
        <p:blipFill>
          <a:blip r:embed="rId9" cstate="print"/>
          <a:srcRect t="12500"/>
          <a:stretch>
            <a:fillRect/>
          </a:stretch>
        </p:blipFill>
        <p:spPr bwMode="auto">
          <a:xfrm>
            <a:off x="5611813" y="3354388"/>
            <a:ext cx="35321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"/>
          <p:cNvSpPr>
            <a:spLocks noChangeArrowheads="1"/>
          </p:cNvSpPr>
          <p:nvPr/>
        </p:nvSpPr>
        <p:spPr bwMode="auto">
          <a:xfrm>
            <a:off x="838200" y="6457950"/>
            <a:ext cx="21478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davidlnelson.md      msnucleus.org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  <p:bldP spid="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PQuestion"/>
          <p:cNvSpPr>
            <a:spLocks noGrp="1"/>
          </p:cNvSpPr>
          <p:nvPr>
            <p:ph type="title"/>
          </p:nvPr>
        </p:nvSpPr>
        <p:spPr>
          <a:xfrm>
            <a:off x="-6350" y="-228600"/>
            <a:ext cx="9150350" cy="1401763"/>
          </a:xfrm>
        </p:spPr>
        <p:txBody>
          <a:bodyPr/>
          <a:lstStyle/>
          <a:p>
            <a:r>
              <a:rPr lang="en-US" sz="2800" dirty="0" smtClean="0"/>
              <a:t>13 What kinds of substance can dissolve in water?</a:t>
            </a:r>
          </a:p>
        </p:txBody>
      </p:sp>
      <p:sp>
        <p:nvSpPr>
          <p:cNvPr id="13316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0" y="1600200"/>
            <a:ext cx="5105400" cy="4937125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phobic</a:t>
            </a:r>
            <a:r>
              <a:rPr lang="en-US" sz="2800" dirty="0" smtClean="0"/>
              <a:t>/</a:t>
            </a:r>
            <a:r>
              <a:rPr lang="en-US" sz="2800" dirty="0" err="1" smtClean="0"/>
              <a:t>nonpolar</a:t>
            </a:r>
            <a:r>
              <a:rPr lang="en-US" sz="2800" dirty="0" smtClean="0"/>
              <a:t> </a:t>
            </a:r>
            <a:r>
              <a:rPr lang="en-US" sz="2800" dirty="0" smtClean="0"/>
              <a:t>covalent molecules </a:t>
            </a:r>
            <a:r>
              <a:rPr lang="en-US" sz="2800" dirty="0" smtClean="0"/>
              <a:t>&amp; ions</a:t>
            </a: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philic</a:t>
            </a:r>
            <a:r>
              <a:rPr lang="en-US" sz="2800" dirty="0" smtClean="0"/>
              <a:t>/polar </a:t>
            </a:r>
            <a:r>
              <a:rPr lang="en-US" sz="2800" dirty="0" smtClean="0"/>
              <a:t>covalent molecules &amp; ions</a:t>
            </a: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philic</a:t>
            </a:r>
            <a:r>
              <a:rPr lang="en-US" sz="2800" dirty="0" smtClean="0"/>
              <a:t>/</a:t>
            </a:r>
            <a:r>
              <a:rPr lang="en-US" sz="2800" dirty="0" err="1" smtClean="0"/>
              <a:t>nonpolar</a:t>
            </a:r>
            <a:r>
              <a:rPr lang="en-US" sz="2800" dirty="0" smtClean="0"/>
              <a:t> covalent </a:t>
            </a:r>
            <a:r>
              <a:rPr lang="en-US" sz="2800" dirty="0" smtClean="0"/>
              <a:t>molecules &amp; ions</a:t>
            </a: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dirty="0" smtClean="0"/>
              <a:t>Hydro</a:t>
            </a:r>
            <a:r>
              <a:rPr lang="en-US" sz="2800" b="1" dirty="0" smtClean="0"/>
              <a:t>phobic</a:t>
            </a:r>
            <a:r>
              <a:rPr lang="en-US" sz="2800" dirty="0" smtClean="0"/>
              <a:t>/polar </a:t>
            </a:r>
            <a:r>
              <a:rPr lang="en-US" sz="2800" dirty="0" smtClean="0"/>
              <a:t>covalent molecules </a:t>
            </a:r>
            <a:r>
              <a:rPr lang="en-US" sz="2800" dirty="0" smtClean="0"/>
              <a:t> &amp; ions</a:t>
            </a:r>
            <a:endParaRPr lang="en-US" sz="2800" dirty="0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2819400" y="5105400"/>
          <a:ext cx="1492250" cy="1208088"/>
        </p:xfrm>
        <a:graphic>
          <a:graphicData uri="http://schemas.openxmlformats.org/presentationml/2006/ole">
            <p:oleObj spid="_x0000_s13314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13317" name="Picture 2" descr="http://chsweb.lr.k12.nj.us/mstanley/outlines/waterap/wpe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676400"/>
            <a:ext cx="3905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914400" y="6269038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hlinkClick r:id="rId8"/>
              </a:rPr>
              <a:t>http://chsweb.lr.k12.nj.us/mstanley/outlines/waterap/water.html</a:t>
            </a:r>
            <a:r>
              <a:rPr lang="en-US" sz="1000"/>
              <a:t>        newdirections.com.au</a:t>
            </a:r>
          </a:p>
        </p:txBody>
      </p:sp>
      <p:pic>
        <p:nvPicPr>
          <p:cNvPr id="13319" name="Picture 5" descr="http://www.newdirections.com.au/_images/clip_image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6500" y="4114800"/>
            <a:ext cx="41338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0" y="2590800"/>
            <a:ext cx="558800" cy="5588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782762"/>
          </a:xfrm>
        </p:spPr>
        <p:txBody>
          <a:bodyPr/>
          <a:lstStyle/>
          <a:p>
            <a:r>
              <a:rPr lang="en-US" dirty="0" smtClean="0"/>
              <a:t>14 Which of the following is true for neutral solution?</a:t>
            </a:r>
          </a:p>
        </p:txBody>
      </p:sp>
      <p:sp>
        <p:nvSpPr>
          <p:cNvPr id="15364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1981200"/>
            <a:ext cx="4495800" cy="4529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is greater than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OH</a:t>
            </a:r>
            <a:r>
              <a:rPr lang="en-US" sz="3200" baseline="30000" dirty="0" smtClean="0"/>
              <a:t>- </a:t>
            </a:r>
            <a:r>
              <a:rPr lang="en-US" sz="3200" dirty="0" smtClean="0"/>
              <a:t>is greater than H</a:t>
            </a:r>
            <a:r>
              <a:rPr lang="en-US" sz="3200" baseline="30000" dirty="0" smtClean="0"/>
              <a:t>+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is equal to OH</a:t>
            </a:r>
            <a:r>
              <a:rPr lang="en-US" sz="3200" baseline="30000" dirty="0" smtClean="0"/>
              <a:t>-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7200" y="4286250"/>
          <a:ext cx="2286000" cy="2571750"/>
        </p:xfrm>
        <a:graphic>
          <a:graphicData uri="http://schemas.openxmlformats.org/presentationml/2006/ole">
            <p:oleObj spid="_x0000_s54274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609600" y="3962400"/>
            <a:ext cx="3505200" cy="107315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276" name="Picture 4" descr="ph_sca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542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r>
              <a:rPr lang="en-US" dirty="0" smtClean="0"/>
              <a:t>15 Which is</a:t>
            </a:r>
            <a:br>
              <a:rPr lang="en-US" dirty="0" smtClean="0"/>
            </a:br>
            <a:r>
              <a:rPr lang="en-US" dirty="0" smtClean="0"/>
              <a:t>a basic solution?</a:t>
            </a:r>
          </a:p>
        </p:txBody>
      </p:sp>
      <p:sp>
        <p:nvSpPr>
          <p:cNvPr id="15364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</a:t>
            </a:r>
            <a:r>
              <a:rPr lang="en-US" sz="3200" baseline="30000" smtClean="0"/>
              <a:t>+</a:t>
            </a:r>
            <a:r>
              <a:rPr lang="en-US" sz="3200" smtClean="0"/>
              <a:t> is greater than OH</a:t>
            </a:r>
            <a:r>
              <a:rPr lang="en-US" sz="3200" baseline="30000" smtClean="0"/>
              <a:t>-</a:t>
            </a:r>
            <a:r>
              <a:rPr lang="en-US" sz="3200" smtClean="0"/>
              <a:t> 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OH</a:t>
            </a:r>
            <a:r>
              <a:rPr lang="en-US" sz="3200" baseline="30000" smtClean="0"/>
              <a:t>- </a:t>
            </a:r>
            <a:r>
              <a:rPr lang="en-US" sz="3200" smtClean="0"/>
              <a:t>is greater than H</a:t>
            </a:r>
            <a:r>
              <a:rPr lang="en-US" sz="3200" baseline="30000" smtClean="0"/>
              <a:t>+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</a:t>
            </a:r>
            <a:r>
              <a:rPr lang="en-US" sz="3200" baseline="30000" smtClean="0"/>
              <a:t>+</a:t>
            </a:r>
            <a:r>
              <a:rPr lang="en-US" sz="3200" smtClean="0"/>
              <a:t> is equal to OH</a:t>
            </a:r>
            <a:r>
              <a:rPr lang="en-US" sz="3200" baseline="30000" smtClean="0"/>
              <a:t>-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0" y="3086100"/>
          <a:ext cx="3352800" cy="3771900"/>
        </p:xfrm>
        <a:graphic>
          <a:graphicData uri="http://schemas.openxmlformats.org/presentationml/2006/ole">
            <p:oleObj spid="_x0000_s39938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8225" y="2620963"/>
            <a:ext cx="3505200" cy="107315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0" name="Picture 4" descr="ph_sca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can explain and apply the level 2 knowledge in even more sophisticated ways than I was taught in class, or I can use it to evaluate evidence or to make predictions about a related concept.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  Which property of water </a:t>
            </a:r>
            <a:br>
              <a:rPr lang="en-US" sz="2800" dirty="0" smtClean="0"/>
            </a:br>
            <a:r>
              <a:rPr lang="en-US" sz="2800" dirty="0" smtClean="0"/>
              <a:t>allows water to stick to the </a:t>
            </a:r>
            <a:br>
              <a:rPr lang="en-US" sz="2800" dirty="0" smtClean="0"/>
            </a:br>
            <a:r>
              <a:rPr lang="en-US" sz="2800" dirty="0" smtClean="0"/>
              <a:t>sides of the straw?</a:t>
            </a:r>
          </a:p>
        </p:txBody>
      </p:sp>
      <p:sp>
        <p:nvSpPr>
          <p:cNvPr id="2052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Cohesion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Adhesion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Heat capacity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Universal Solvent</a:t>
            </a:r>
          </a:p>
        </p:txBody>
      </p:sp>
      <p:pic>
        <p:nvPicPr>
          <p:cNvPr id="2053" name="Picture 4" descr="http://www.ecawa.asn.au/home/jfuller/liquids/meniscusdi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ttp://scienceprojectideasforkids.com/wp-content/uploads/2011/09/Animated-Capillary-A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406650"/>
            <a:ext cx="39354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4000" y="5486400"/>
            <a:ext cx="3581400" cy="9874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        Brown Straw molecules</a:t>
            </a:r>
          </a:p>
          <a:p>
            <a:pPr algn="ctr">
              <a:defRPr/>
            </a:pPr>
            <a:r>
              <a:rPr lang="en-US" dirty="0" smtClean="0"/>
              <a:t>Blue water molecules</a:t>
            </a:r>
            <a:endParaRPr lang="en-US" dirty="0"/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5549900" y="6473825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scienceprojectideasforkids.com</a:t>
            </a:r>
          </a:p>
        </p:txBody>
      </p:sp>
      <p:pic>
        <p:nvPicPr>
          <p:cNvPr id="11" name="Picture 9" descr="http://scienceprojectideasforkids.com/wp-content/uploads/2011/09/Animated-Capillary-Action.jpg"/>
          <p:cNvPicPr>
            <a:picLocks noChangeAspect="1" noChangeArrowheads="1"/>
          </p:cNvPicPr>
          <p:nvPr/>
        </p:nvPicPr>
        <p:blipFill>
          <a:blip r:embed="rId5" cstate="print"/>
          <a:srcRect l="75514" t="14512" r="5123" b="52608"/>
          <a:stretch>
            <a:fillRect/>
          </a:stretch>
        </p:blipFill>
        <p:spPr bwMode="auto">
          <a:xfrm>
            <a:off x="8153400" y="4114800"/>
            <a:ext cx="762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scienceprojectideasforkids.com/wp-content/uploads/2011/09/Animated-Capillary-Action.jpg"/>
          <p:cNvPicPr>
            <a:picLocks noChangeAspect="1" noChangeArrowheads="1"/>
          </p:cNvPicPr>
          <p:nvPr/>
        </p:nvPicPr>
        <p:blipFill>
          <a:blip r:embed="rId5" cstate="print"/>
          <a:srcRect t="14512" r="74829" b="51021"/>
          <a:stretch>
            <a:fillRect/>
          </a:stretch>
        </p:blipFill>
        <p:spPr bwMode="auto">
          <a:xfrm>
            <a:off x="5181600" y="44196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16 A </a:t>
            </a:r>
            <a:r>
              <a:rPr lang="en-US" dirty="0" smtClean="0"/>
              <a:t>solution with a pH of 3 is how many times more acidic than a solution with a pH of 5?</a:t>
            </a:r>
          </a:p>
        </p:txBody>
      </p:sp>
      <p:sp>
        <p:nvSpPr>
          <p:cNvPr id="14340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2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10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20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100 times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372532" y="3876675"/>
          <a:ext cx="2446868" cy="2752726"/>
        </p:xfrm>
        <a:graphic>
          <a:graphicData uri="http://schemas.openxmlformats.org/presentationml/2006/ole">
            <p:oleObj spid="_x0000_s14338" name="Chart" r:id="rId5" imgW="4572034" imgH="5143584" progId="MSGraph.Chart.8">
              <p:embed followColorScheme="full"/>
            </p:oleObj>
          </a:graphicData>
        </a:graphic>
      </p:graphicFrame>
      <p:sp>
        <p:nvSpPr>
          <p:cNvPr id="5" name="5-Point Star 4"/>
          <p:cNvSpPr/>
          <p:nvPr/>
        </p:nvSpPr>
        <p:spPr>
          <a:xfrm>
            <a:off x="228600" y="33528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143000"/>
            <a:ext cx="3624715" cy="5727198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17 A </a:t>
            </a:r>
            <a:r>
              <a:rPr lang="en-US" dirty="0" smtClean="0"/>
              <a:t>solution with a pH of </a:t>
            </a:r>
            <a:r>
              <a:rPr lang="en-US" dirty="0" smtClean="0"/>
              <a:t>9 </a:t>
            </a:r>
            <a:r>
              <a:rPr lang="en-US" dirty="0" smtClean="0"/>
              <a:t>is how many times more </a:t>
            </a:r>
            <a:r>
              <a:rPr lang="en-US" dirty="0" smtClean="0"/>
              <a:t>basic </a:t>
            </a:r>
            <a:r>
              <a:rPr lang="en-US" dirty="0" smtClean="0"/>
              <a:t>than a solution with a pH of 5?</a:t>
            </a:r>
          </a:p>
        </p:txBody>
      </p:sp>
      <p:sp>
        <p:nvSpPr>
          <p:cNvPr id="14340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4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100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1000 </a:t>
            </a:r>
            <a:r>
              <a:rPr lang="en-US" sz="3200" dirty="0" smtClean="0"/>
              <a:t>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10,000  times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1 million times</a:t>
            </a:r>
            <a:endParaRPr lang="en-US" sz="3200" dirty="0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372532" y="3876675"/>
          <a:ext cx="2446868" cy="2752726"/>
        </p:xfrm>
        <a:graphic>
          <a:graphicData uri="http://schemas.openxmlformats.org/presentationml/2006/ole">
            <p:oleObj spid="_x0000_s57346" name="Chart" r:id="rId5" imgW="4572034" imgH="5143584" progId="MSGraph.Chart.8">
              <p:embed followColorScheme="full"/>
            </p:oleObj>
          </a:graphicData>
        </a:graphic>
      </p:graphicFrame>
      <p:sp>
        <p:nvSpPr>
          <p:cNvPr id="5" name="5-Point Star 4"/>
          <p:cNvSpPr/>
          <p:nvPr/>
        </p:nvSpPr>
        <p:spPr>
          <a:xfrm>
            <a:off x="228600" y="33528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143000"/>
            <a:ext cx="3624715" cy="5727198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3 Which property of water allows bugs to walk on water?</a:t>
            </a:r>
          </a:p>
        </p:txBody>
      </p:sp>
      <p:sp>
        <p:nvSpPr>
          <p:cNvPr id="3076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Adhesion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Surface tension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Heat capacity </a:t>
            </a:r>
          </a:p>
        </p:txBody>
      </p:sp>
      <p:pic>
        <p:nvPicPr>
          <p:cNvPr id="3078" name="Picture 8" descr="http://quest.nasa.gov/space/teachers/microgravity/image/66.gif"/>
          <p:cNvPicPr>
            <a:picLocks noChangeAspect="1" noChangeArrowheads="1"/>
          </p:cNvPicPr>
          <p:nvPr/>
        </p:nvPicPr>
        <p:blipFill>
          <a:blip r:embed="rId4" cstate="print"/>
          <a:srcRect b="23192"/>
          <a:stretch>
            <a:fillRect/>
          </a:stretch>
        </p:blipFill>
        <p:spPr bwMode="auto">
          <a:xfrm>
            <a:off x="5257800" y="1295400"/>
            <a:ext cx="33623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3835400" y="6402388"/>
            <a:ext cx="174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quest.nasa.gov</a:t>
            </a:r>
          </a:p>
        </p:txBody>
      </p:sp>
      <p:pic>
        <p:nvPicPr>
          <p:cNvPr id="3080" name="Picture 10" descr="http://defneapul-cive1170.wikispaces.com/file/view/96-junephoto45-SurfaceTension.jpg/32816533/96-junephoto45-SurfaceTen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163" y="3192463"/>
            <a:ext cx="45418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84825" y="6248400"/>
            <a:ext cx="3559175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defneapul-cive1170.wikispaces.com</a:t>
            </a:r>
          </a:p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5144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4 Water takes _______ heat to change to its gaseous state.</a:t>
            </a:r>
          </a:p>
        </p:txBody>
      </p:sp>
      <p:sp>
        <p:nvSpPr>
          <p:cNvPr id="4100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4937125"/>
          </a:xfrm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Large amounts of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Small amounts of</a:t>
            </a:r>
          </a:p>
          <a:p>
            <a:pPr marL="514350" indent="-514350" eaLnBrk="1" hangingPunct="1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smtClean="0"/>
              <a:t>No</a:t>
            </a:r>
          </a:p>
        </p:txBody>
      </p:sp>
      <p:pic>
        <p:nvPicPr>
          <p:cNvPr id="4101" name="Picture 8" descr="http://www.middleschoolchemistry.com/img/content/multimedia/chapter_5/lesson_1/water_alcohol_boil.jpg"/>
          <p:cNvPicPr>
            <a:picLocks noChangeAspect="1" noChangeArrowheads="1"/>
          </p:cNvPicPr>
          <p:nvPr/>
        </p:nvPicPr>
        <p:blipFill>
          <a:blip r:embed="rId4" cstate="print"/>
          <a:srcRect t="15323" b="6133"/>
          <a:stretch>
            <a:fillRect/>
          </a:stretch>
        </p:blipFill>
        <p:spPr bwMode="auto">
          <a:xfrm>
            <a:off x="6229350" y="1671638"/>
            <a:ext cx="28575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5000" y="3581400"/>
            <a:ext cx="3429000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Boiling </a:t>
            </a:r>
            <a:r>
              <a:rPr lang="en-US" dirty="0" smtClean="0"/>
              <a:t>temperatures</a:t>
            </a:r>
          </a:p>
          <a:p>
            <a:pPr algn="ctr">
              <a:defRPr/>
            </a:pPr>
            <a:r>
              <a:rPr lang="en-US" dirty="0" smtClean="0"/>
              <a:t>Of water (left) &amp; a polar covalent alcohol (right)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05400" y="2035175"/>
            <a:ext cx="28575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5" name="Picture 10" descr="http://www.buildingscience.com/documents/digests/bsd-138-moisture-and-materials/images/figure_01_phase_change.jpg"/>
          <p:cNvPicPr>
            <a:picLocks noChangeAspect="1" noChangeArrowheads="1"/>
          </p:cNvPicPr>
          <p:nvPr/>
        </p:nvPicPr>
        <p:blipFill>
          <a:blip r:embed="rId5" cstate="print"/>
          <a:srcRect r="35693"/>
          <a:stretch>
            <a:fillRect/>
          </a:stretch>
        </p:blipFill>
        <p:spPr bwMode="auto">
          <a:xfrm>
            <a:off x="2360613" y="3043238"/>
            <a:ext cx="358298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762000" y="6369050"/>
            <a:ext cx="163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buildingscience.com </a:t>
            </a:r>
          </a:p>
          <a:p>
            <a:r>
              <a:rPr lang="en-US" sz="1000"/>
              <a:t>Middleschoolscience.com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sz="2800" dirty="0" smtClean="0"/>
              <a:t>5 What property of water allows sweat to cool the body &amp; coastal cities to have more stable temperatures than inland cities?</a:t>
            </a:r>
          </a:p>
        </p:txBody>
      </p:sp>
      <p:sp>
        <p:nvSpPr>
          <p:cNvPr id="5124" name="TPAnswers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0" y="2209800"/>
            <a:ext cx="4572000" cy="4327525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High heat capacity of 1.0 calories/gº 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Neutral pH of 7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Surface tension and capillary action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2800" smtClean="0"/>
              <a:t>Living Solvent of polar covalent &amp; ionic compounds</a:t>
            </a:r>
          </a:p>
        </p:txBody>
      </p:sp>
      <p:pic>
        <p:nvPicPr>
          <p:cNvPr id="5125" name="Picture 10" descr="http://www.buildingscience.com/documents/digests/bsd-138-moisture-and-materials/images/figure_01_phase_change.jpg"/>
          <p:cNvPicPr>
            <a:picLocks noChangeAspect="1" noChangeArrowheads="1"/>
          </p:cNvPicPr>
          <p:nvPr/>
        </p:nvPicPr>
        <p:blipFill>
          <a:blip r:embed="rId4" cstate="print"/>
          <a:srcRect r="35693"/>
          <a:stretch>
            <a:fillRect/>
          </a:stretch>
        </p:blipFill>
        <p:spPr bwMode="auto">
          <a:xfrm>
            <a:off x="5486400" y="3048000"/>
            <a:ext cx="292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838200" y="6170613"/>
            <a:ext cx="677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Very helpful animation to explain:  </a:t>
            </a:r>
          </a:p>
          <a:p>
            <a:r>
              <a:rPr lang="en-US" sz="1200">
                <a:solidFill>
                  <a:srgbClr val="FF0000"/>
                </a:solidFill>
                <a:hlinkClick r:id="rId5"/>
              </a:rPr>
              <a:t>http://www.hk-phy.org/contextual/heat/tep/temch/island_e.htm</a:t>
            </a:r>
            <a:r>
              <a:rPr lang="en-US" sz="1200">
                <a:solidFill>
                  <a:srgbClr val="FF0000"/>
                </a:solidFill>
              </a:rPr>
              <a:t>  </a:t>
            </a:r>
            <a:r>
              <a:rPr lang="en-US" sz="1200">
                <a:solidFill>
                  <a:srgbClr val="FF0000"/>
                </a:solidFill>
                <a:hlinkClick r:id="rId6"/>
              </a:rPr>
              <a:t>http://www.abpischools.org.uk/page/modules/skin/skin3.cfm</a:t>
            </a:r>
            <a:endParaRPr lang="en-US" sz="1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P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2895600" cy="1676400"/>
          </a:xfrm>
        </p:spPr>
        <p:txBody>
          <a:bodyPr/>
          <a:lstStyle/>
          <a:p>
            <a:r>
              <a:rPr lang="en-US" dirty="0" smtClean="0"/>
              <a:t>6 </a:t>
            </a:r>
            <a:r>
              <a:rPr lang="en-US" sz="2800" dirty="0" smtClean="0"/>
              <a:t>A solution with a pH of 3 is</a:t>
            </a:r>
          </a:p>
        </p:txBody>
      </p:sp>
      <p:sp>
        <p:nvSpPr>
          <p:cNvPr id="6148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114800" cy="45291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Acidic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Basic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Neutral </a:t>
            </a:r>
          </a:p>
        </p:txBody>
      </p:sp>
      <p:pic>
        <p:nvPicPr>
          <p:cNvPr id="6151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4" cstate="print"/>
          <a:srcRect r="35944"/>
          <a:stretch>
            <a:fillRect/>
          </a:stretch>
        </p:blipFill>
        <p:spPr bwMode="auto">
          <a:xfrm>
            <a:off x="3429000" y="1066800"/>
            <a:ext cx="2286000" cy="56388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782762"/>
          </a:xfrm>
        </p:spPr>
        <p:txBody>
          <a:bodyPr/>
          <a:lstStyle/>
          <a:p>
            <a:r>
              <a:rPr lang="en-US" dirty="0" smtClean="0"/>
              <a:t>7 A solution with a pH of 8 is</a:t>
            </a:r>
          </a:p>
        </p:txBody>
      </p:sp>
      <p:sp>
        <p:nvSpPr>
          <p:cNvPr id="717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057400"/>
            <a:ext cx="4114800" cy="4452938"/>
          </a:xfrm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Acidic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Basic</a:t>
            </a:r>
          </a:p>
          <a:p>
            <a:pPr marL="514350" indent="-514350">
              <a:spcBef>
                <a:spcPct val="20000"/>
              </a:spcBef>
              <a:buFont typeface="Wingdings 3" pitchFamily="18" charset="2"/>
              <a:buAutoNum type="alphaUcPeriod"/>
            </a:pPr>
            <a:r>
              <a:rPr lang="en-US" sz="3200" dirty="0" smtClean="0"/>
              <a:t>Neutral </a:t>
            </a:r>
          </a:p>
        </p:txBody>
      </p:sp>
      <p:pic>
        <p:nvPicPr>
          <p:cNvPr id="7175" name="Picture 7" descr="http://www.austincc.edu/biocr/1406/labm/ex3/images/pH_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380" y="457201"/>
            <a:ext cx="3906353" cy="617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PPVERSION" val="12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0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0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LUIDIAENABLED" val="False"/>
  <p:tag name="TPSTANDARDS" val=""/>
  <p:tag name="EXPANDSHOWBAR" val="True"/>
  <p:tag name="WASPOLLED" val="3FC0D3D2885245378432E2DBA9855B93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What property of water allows sweat to cool the body &amp; coastal cities to have more stable temperatures than inland cities?[;crlf;]22[;]22[;]22[;]False[;]2[;][;crlf;]2.45454545454545[;]2[;]0.890723542830247[;]0.793388429752066[;crlf;]2[;]1[;]High heat capacity of 1.0 calories/gº C1[;]High heat capacity of 1.0 calories/gº C[;][;crlf;]12[;]-1[;]Neutral pH of 72[;]Neutral pH of 7[;][;crlf;]4[;]-1[;]Surface tension and capillary action3[;]Surface tension and capillary action[;][;crlf;]4[;]-1[;]Living Solvent of polar covalent &amp; ionic compounds4[;]Living Solvent of polar covalent &amp; ionic compounds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8091AFC8209478D855D4BC8C114CE8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578019EC6AC40E3B3187009CA53D54A&lt;/guid&gt;&#10;            &lt;repollguid&gt;14E4479589AB457FBB9D0860FFC6D52C&lt;/repollguid&gt;&#10;            &lt;sourceid&gt;67C40316FCF944689C5D284DB5964F85&lt;/sourceid&gt;&#10;            &lt;questiontext&gt;What property of water allows sweat to cool the body &amp;amp; coastal cities to have more stable temperatures than inland citie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0C15A3A273A4E9F8436B9FE1F81D28C&lt;/guid&gt;&#10;                    &lt;answertext&gt;Heat capacity&lt;/answertext&gt;&#10;                    &lt;valuetype&gt;1&lt;/valuetype&gt;&#10;                &lt;/answer&gt;&#10;                &lt;answer&gt;&#10;                    &lt;guid&gt;B614269A42E04E1AB44B779CAB5FB703&lt;/guid&gt;&#10;                    &lt;answertext&gt;Neutral pH&lt;/answertext&gt;&#10;                    &lt;valuetype&gt;-1&lt;/valuetype&gt;&#10;                &lt;/answer&gt;&#10;                &lt;answer&gt;&#10;                    &lt;guid&gt;FA45A17EB4364038B3F7AEC26C85C1E9&lt;/guid&gt;&#10;                    &lt;answertext&gt;Cohesion&lt;/answertext&gt;&#10;                    &lt;valuetype&gt;-1&lt;/valuetype&gt;&#10;                &lt;/answer&gt;&#10;                &lt;answer&gt;&#10;                    &lt;guid&gt;4788681AF9D147219F85622520226AF1&lt;/guid&gt;&#10;                    &lt;answertext&gt;Universal Solvent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A solution with a pH of 3 is[;crlf;]21[;]22[;]21[;]False[;]15[;][;crlf;]1.33333333333333[;]1[;]0.563436169819011[;]0.317460317460317[;crlf;]15[;]1[;]Acidic1[;]Acidic[;][;crlf;]5[;]-1[;]Basic2[;]Basic[;][;crlf;]1[;]-1[;]Neutral 3[;]Neutral 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3C69CC81F4E45D8A5408496097EAFCF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8E5BF540B44C8994C59F2A85D6CA21&lt;/guid&gt;&#10;            &lt;repollguid&gt;2814E899C7AA42F8912F52C98FE1FD2D&lt;/repollguid&gt;&#10;            &lt;sourceid&gt;EDEB8240577242BA8160A8E77E6C4A13&lt;/sourceid&gt;&#10;            &lt;questiontext&gt;A solution with a pH of 3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FEB84FE977468EAFF217787F877F4C&lt;/guid&gt;&#10;                    &lt;answertext&gt;Acidic&lt;/answertext&gt;&#10;                    &lt;valuetype&gt;1&lt;/valuetype&gt;&#10;                &lt;/answer&gt;&#10;                &lt;answer&gt;&#10;                    &lt;guid&gt;7BA5489402594CDF8197007DF1091560&lt;/guid&gt;&#10;                    &lt;answertext&gt;Basic&lt;/answertext&gt;&#10;                    &lt;valuetype&gt;-1&lt;/valuetype&gt;&#10;                &lt;/answer&gt;&#10;                &lt;answer&gt;&#10;                    &lt;guid&gt;07A8F70A57D04469B342B8477155661A&lt;/guid&gt;&#10;                    &lt;answertext&gt;Neutral 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3C69CC81F4E45D8A5408496097EAFCF&lt;/guid&gt;&#10;        &lt;description /&gt;&#10;        &lt;date&gt;10/2/2013 8:22:1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0ABCEFADAD41078432890EF2EFAF81&lt;/guid&gt;&#10;            &lt;repollguid&gt;2814E899C7AA42F8912F52C98FE1FD2D&lt;/repollguid&gt;&#10;            &lt;sourceid&gt;EDEB8240577242BA8160A8E77E6C4A13&lt;/sourceid&gt;&#10;            &lt;questiontext&gt;A solution with a pH of 8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FEB84FE977468EAFF217787F877F4C&lt;/guid&gt;&#10;                    &lt;answertext&gt;Acidic&lt;/answertext&gt;&#10;                    &lt;valuetype&gt;-1&lt;/valuetype&gt;&#10;                &lt;/answer&gt;&#10;                &lt;answer&gt;&#10;                    &lt;guid&gt;7BA5489402594CDF8197007DF1091560&lt;/guid&gt;&#10;                    &lt;answertext&gt;Basic&lt;/answertext&gt;&#10;                    &lt;valuetype&gt;-1&lt;/valuetype&gt;&#10;                &lt;/answer&gt;&#10;                &lt;answer&gt;&#10;                    &lt;guid&gt;07A8F70A57D04469B342B8477155661A&lt;/guid&gt;&#10;                    &lt;answertext&gt;Neutral &lt;/answertext&gt;&#10;                    &lt;valuetype&gt;1&lt;/valuetype&gt;&#10;                &lt;/answer&gt;&#10;            &lt;/answers&gt;&#10;        &lt;/multichoice&gt;&#10;    &lt;/questions&gt;&#10;&lt;/questionlist&gt;"/>
  <p:tag name="RESULTS" val="A solution with a pH of 8 is[;crlf;]22[;]22[;]22[;]False[;]4[;][;crlf;]2.13636363636364[;]2[;]0.456812528232768[;]0.208677685950413[;crlf;]1[;]-1[;]Acidic1[;]Acidic[;][;crlf;]17[;]-1[;]Basic2[;]Basic[;][;crlf;]4[;]1[;]Neutral 3[;]Neutral [;]"/>
  <p:tag name="HASRESULTS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ater is a polar molecule because[;crlf;]20[;]22[;]20[;]False[;]14[;][;crlf;]1.95[;]2[;]0.668954408012983[;]0.4475[;crlf;]4[;]-1[;]It shares electrons equally between oxygen and hydrogen1[;]It shares electrons equally between oxygen and hydrogen[;][;crlf;]14[;]1[;]One side of the molecule has a slight positive charge and the other side has a slight negative charge2[;]One side of the molecule has a slight positive charge and the other side has a slight negative charge[;][;crlf;]1[;]-1[;]It freezes at zero degrees Celsius3[;]It freezes at zero degrees Celsius[;][;crlf;]1[;]-1[;]It forms ionic bonds with other water molecules4[;]It forms ionic bonds with other water molecules[;]"/>
  <p:tag name="HASRESULTS" val="True"/>
  <p:tag name="AUTOFORMATCHART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45BBA2A3B6E4D01BDFB9315FC30C27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2C5390FC0CA42B89F77429B71ED1CCA&lt;/guid&gt;&#10;            &lt;repollguid&gt;C493461464CA45ECB0DA569A0F1818E4&lt;/repollguid&gt;&#10;            &lt;sourceid&gt;F05A128F53BD4CFF93099863478A473C&lt;/sourceid&gt;&#10;            &lt;questiontext&gt;Water is a polar molecule becaus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FB8087A60CB48E88045CFC95539DE08&lt;/guid&gt;&#10;                    &lt;answertext&gt;It shares electrons equally between oxygen and hydrogen&lt;/answertext&gt;&#10;                    &lt;valuetype&gt;-1&lt;/valuetype&gt;&#10;                &lt;/answer&gt;&#10;                &lt;answer&gt;&#10;                    &lt;guid&gt;7D28A08C84DE4AF39E6BB5C3FC0C4D57&lt;/guid&gt;&#10;                    &lt;answertext&gt;One side of the molecule has a slight positive charge and the other side has a slight negative charge&lt;/answertext&gt;&#10;                    &lt;valuetype&gt;1&lt;/valuetype&gt;&#10;                &lt;/answer&gt;&#10;                &lt;answer&gt;&#10;                    &lt;guid&gt;201B7F52CC1C485FA9A588946F4E4A78&lt;/guid&gt;&#10;                    &lt;answertext&gt;It freezes at zero degrees Celsius&lt;/answertext&gt;&#10;                    &lt;valuetype&gt;-1&lt;/valuetype&gt;&#10;                &lt;/answer&gt;&#10;                &lt;answer&gt;&#10;                    &lt;guid&gt;661994A7B06A4E71BA8FEB4D45FE5EDE&lt;/guid&gt;&#10;                    &lt;answertext&gt;It forms ionic bonds with other water molecul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131BEDA4D8E246D3A1D9FBCD0203141C&lt;/guid&gt;&#10;        &lt;description /&gt;&#10;        &lt;date&gt;10/2/2013 8:01:1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9705FD7A76A419C933CC36F347F29E6&lt;/guid&gt;&#10;            &lt;repollguid&gt;9D7907AD6A8F4C4E94AF61B23F343529&lt;/repollguid&gt;&#10;            &lt;sourceid&gt;5923989A83AB4FF383EB86CFC72641F8&lt;/sourceid&gt;&#10;            &lt;questiontext&gt;Which side of the water molecule has a slight negative charg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8EBC4DC67CA42E98A9BC30C57C0654D&lt;/guid&gt;&#10;                    &lt;answertext&gt;Oxygen side&lt;/answertext&gt;&#10;                    &lt;valuetype&gt;1&lt;/valuetype&gt;&#10;                &lt;/answer&gt;&#10;                &lt;answer&gt;&#10;                    &lt;guid&gt;B27E481BF4F84146A7D0D9BB36191657&lt;/guid&gt;&#10;                    &lt;answertext&gt;Hydrogen sid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77611B9B3F446F491E7E923FE0B0A67&lt;/guid&gt;&#10;        &lt;description /&gt;&#10;        &lt;date&gt;10/2/2013 8:01:1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774CB2D3A564147B68C3442DCACFCD9&lt;/guid&gt;&#10;            &lt;repollguid&gt;077801C98316455BB8A23D11814FFB6F&lt;/repollguid&gt;&#10;            &lt;sourceid&gt;06DC45A914854EC9BA3BC46BD261B793&lt;/sourceid&gt;&#10;            &lt;questiontext&gt;What type of bond existswhere the red arrows arepointing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8226C5BF75D4BF68090BAA0BFE3B265&lt;/guid&gt;&#10;                    &lt;answertext&gt;Ionic&lt;/answertext&gt;&#10;                    &lt;valuetype&gt;-1&lt;/valuetype&gt;&#10;                &lt;/answer&gt;&#10;                &lt;answer&gt;&#10;                    &lt;guid&gt;A0B209ABD2DB416D9F63302B04214266&lt;/guid&gt;&#10;                    &lt;answertext&gt;Covalent&lt;/answertext&gt;&#10;                    &lt;valuetype&gt;1&lt;/valuetype&gt;&#10;                &lt;/answer&gt;&#10;                &lt;answer&gt;&#10;                    &lt;guid&gt;4FB96E32FE9644BAB44AEE7B93BFC5DE&lt;/guid&gt;&#10;                    &lt;answertext&gt;Metallic&lt;/answertext&gt;&#10;                    &lt;valuetype&gt;-1&lt;/valuetype&gt;&#10;                &lt;/answer&gt;&#10;                &lt;answer&gt;&#10;                    &lt;guid&gt;9653C78D3CB046CAB3F3FD1CB9910025&lt;/guid&gt;&#10;                    &lt;answertext&gt;Hydroge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2E82133354F49A29D9211F8BC5BD0A5&lt;/guid&gt;&#10;        &lt;description /&gt;&#10;        &lt;date&gt;10/2/2013 8:01:1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2B22E4290143ADB154732B40BA8FBB&lt;/guid&gt;&#10;            &lt;repollguid&gt;49EB0A4D09654DB2919534698FEDF876&lt;/repollguid&gt;&#10;            &lt;sourceid&gt;39336E3EC8904F04825D634A75C73C3C&lt;/sourceid&gt;&#10;            &lt;questiontext&gt;Water molecules form what type of bonds with each othe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02C4CD89C5045F698CAEA7E3E6DC033&lt;/guid&gt;&#10;                    &lt;answertext&gt;Covalent bonds&lt;/answertext&gt;&#10;                    &lt;valuetype&gt;-1&lt;/valuetype&gt;&#10;                &lt;/answer&gt;&#10;                &lt;answer&gt;&#10;                    &lt;guid&gt;E1CEFB1180234B3981CB3B2B0E0F90D7&lt;/guid&gt;&#10;                    &lt;answertext&gt;Metallic bonds&lt;/answertext&gt;&#10;                    &lt;valuetype&gt;-1&lt;/valuetype&gt;&#10;                &lt;/answer&gt;&#10;                &lt;answer&gt;&#10;                    &lt;guid&gt;4DABD7CE7D15442494EEB776F5E580A4&lt;/guid&gt;&#10;                    &lt;answertext&gt;Ionic bonds&lt;/answertext&gt;&#10;                    &lt;valuetype&gt;-1&lt;/valuetype&gt;&#10;                &lt;/answer&gt;&#10;                &lt;answer&gt;&#10;                    &lt;guid&gt;2AD9A1BD0EC54ADF861F4F67BC430EDE&lt;/guid&gt;&#10;                    &lt;answertext&gt;Hydrogen bond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733983E64EC34C5B8C01C2319BCDF654&lt;/guid&gt;&#10;        &lt;description /&gt;&#10;        &lt;date&gt;10/2/2013 8:01:1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8043CC16B754AA791A0900D9A3F647D&lt;/guid&gt;&#10;            &lt;repollguid&gt;313A3B7BEAA4452395E99BBE253ABAB3&lt;/repollguid&gt;&#10;            &lt;sourceid&gt;BD031E0C146241AEABBD7CB465783D8A&lt;/sourceid&gt;&#10;            &lt;questiontext&gt;Surface tension and capillary action occur in water because i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1B9275B8F3D422D8D1397D024D601FB&lt;/guid&gt;&#10;                    &lt;answertext&gt;is very dense&lt;/answertext&gt;&#10;                    &lt;valuetype&gt;-1&lt;/valuetype&gt;&#10;                &lt;/answer&gt;&#10;                &lt;answer&gt;&#10;                    &lt;guid&gt;326BF381B2784E2FB62C9B56A56BC440&lt;/guid&gt;&#10;                    &lt;answertext&gt;is nonpolar&lt;/answertext&gt;&#10;                    &lt;valuetype&gt;-1&lt;/valuetype&gt;&#10;                &lt;/answer&gt;&#10;                &lt;answer&gt;&#10;                    &lt;guid&gt;F0B80FB830DF40EB8503933FCC11C671&lt;/guid&gt;&#10;                    &lt;answertext&gt;has ionic bonds&lt;/answertext&gt;&#10;                    &lt;valuetype&gt;-1&lt;/valuetype&gt;&#10;                &lt;/answer&gt;&#10;                &lt;answer&gt;&#10;                    &lt;guid&gt;BDD9293926D64A3E8B9988DCE6E6CE6D&lt;/guid&gt;&#10;                    &lt;answertext&gt;has hydrogen bond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F8091AFC8209478D855D4BC8C114CE89&lt;/guid&gt;&#10;        &lt;description /&gt;&#10;        &lt;date&gt;10/2/2013 8:01:1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6180080F1840788D1B8779D6A4AEFB&lt;/guid&gt;&#10;            &lt;repollguid&gt;14E4479589AB457FBB9D0860FFC6D52C&lt;/repollguid&gt;&#10;            &lt;sourceid&gt;67C40316FCF944689C5D284DB5964F85&lt;/sourceid&gt;&#10;            &lt;questiontext&gt;What kinds of substance can dissolve in wate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0C15A3A273A4E9F8436B9FE1F81D28C&lt;/guid&gt;&#10;                    &lt;answertext&gt;Hydrophobic/nonpolar molecules&lt;/answertext&gt;&#10;                    &lt;valuetype&gt;-1&lt;/valuetype&gt;&#10;                &lt;/answer&gt;&#10;                &lt;answer&gt;&#10;                    &lt;guid&gt;B614269A42E04E1AB44B779CAB5FB703&lt;/guid&gt;&#10;                    &lt;answertext&gt;Hydrophilic/polar molecules&lt;/answertext&gt;&#10;                    &lt;valuetype&gt;1&lt;/valuetype&gt;&#10;                &lt;/answer&gt;&#10;                &lt;answer&gt;&#10;                    &lt;guid&gt;FA45A17EB4364038B3F7AEC26C85C1E9&lt;/guid&gt;&#10;                    &lt;answertext&gt;Hydrophilic/nonpolar molecules&lt;/answertext&gt;&#10;                    &lt;valuetype&gt;-1&lt;/valuetype&gt;&#10;                &lt;/answer&gt;&#10;                &lt;answer&gt;&#10;                    &lt;guid&gt;4788681AF9D147219F85622520226AF1&lt;/guid&gt;&#10;                    &lt;answertext&gt;Hydrophobic/polar molecul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f the following is considered a basic solution?[;crlf;]25[;]27[;]25[;]False[;]13[;][;crlf;]1.52[;]2[;]0.499599839871872[;]0.2496[;crlf;]12[;]-1[;]H+ is greater than OH- 1[;]H+ is greater than OH- [;][;crlf;]13[;]1[;]OH- is greater than H+2[;]OH- is greater than H+[;][;crlf;]0[;]-1[;]H+ is equal to OH-3[;]H+ is equal to OH-[;]"/>
  <p:tag name="HASRESULTS" val="False"/>
  <p:tag name="AUTOOPENPOLL" val="True"/>
  <p:tag name="AUTOFORMATCHART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32CBEE972C874E43BDDA9D72C903709E&lt;/guid&gt;&#10;        &lt;description /&gt;&#10;        &lt;date&gt;10/2/2013 8:25:4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6BC698E10A4810A3E0A820056F98BE&lt;/guid&gt;&#10;            &lt;repollguid&gt;D8724A9B966747F593368894C3D43113&lt;/repollguid&gt;&#10;            &lt;sourceid&gt;BE03156191B54003947796D20A399C19&lt;/sourceid&gt;&#10;            &lt;questiontext&gt;Which of the following is considered a basic solut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40DEB2E447F4B609A571BCE30DDCD10&lt;/guid&gt;&#10;                    &lt;answertext&gt;H+ is greater than OH- &lt;/answertext&gt;&#10;                    &lt;valuetype&gt;-1&lt;/valuetype&gt;&#10;                &lt;/answer&gt;&#10;                &lt;answer&gt;&#10;                    &lt;guid&gt;36BCB9334D0B48548B0F47BF28729D36&lt;/guid&gt;&#10;                    &lt;answertext&gt;OH- is greater than H+&lt;/answertext&gt;&#10;                    &lt;valuetype&gt;1&lt;/valuetype&gt;&#10;                &lt;/answer&gt;&#10;                &lt;answer&gt;&#10;                    &lt;guid&gt;45364EF10C784CEBA4F8AFE1975F2C7C&lt;/guid&gt;&#10;                    &lt;answertext&gt;H+ is equal to OH-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Water droplets form by water molecules being attracted to each other.  What term best explains this behavior?[;crlf;]21[;]21[;]21[;]False[;]19[;][;crlf;]2.04761904761905[;]2[;]0.485620906056456[;]0.235827664399093[;crlf;]1[;]-1[;]Adhesion1[;]Adhesion[;][;crlf;]19[;]1[;]Cohesion2[;]Cohesion[;][;crlf;]0[;]-1[;]Solubility3[;]Solubility[;][;crlf;]1[;]-1[;]Magnetism4[;]Magnetism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D477E0B1E1D43679AEF448F56DA843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EFEFE92073D4525AA9ED0685C298543&lt;/guid&gt;&#10;            &lt;repollguid&gt;8C3410FD37C74E11B2A62B2ED5FC18EE&lt;/repollguid&gt;&#10;            &lt;sourceid&gt;D8A8EC55E8094253B5A9B48C58C63865&lt;/sourceid&gt;&#10;            &lt;questiontext&gt;Water droplets form by water molecules being attracted to each other.  What term best explains this behavio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2F91125F4644269B5B829259E7F5ED9&lt;/guid&gt;&#10;                    &lt;answertext&gt;Adhesion&lt;/answertext&gt;&#10;                    &lt;valuetype&gt;-1&lt;/valuetype&gt;&#10;                &lt;/answer&gt;&#10;                &lt;answer&gt;&#10;                    &lt;guid&gt;D2952FAC49D943CFBFC66E1236B2EA96&lt;/guid&gt;&#10;                    &lt;answertext&gt;Cohesion&lt;/answertext&gt;&#10;                    &lt;valuetype&gt;1&lt;/valuetype&gt;&#10;                &lt;/answer&gt;&#10;                &lt;answer&gt;&#10;                    &lt;guid&gt;FC10E1F0FD534DA181D576DF5883D615&lt;/guid&gt;&#10;                    &lt;answertext&gt;Solubility&lt;/answertext&gt;&#10;                    &lt;valuetype&gt;-1&lt;/valuetype&gt;&#10;                &lt;/answer&gt;&#10;                &lt;answer&gt;&#10;                    &lt;guid&gt;DB5082ED921C4ACA82D1F58AE077F1C4&lt;/guid&gt;&#10;                    &lt;answertext&gt;Magnetism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f the following is considered a basic solution?[;crlf;]25[;]27[;]25[;]False[;]13[;][;crlf;]1.52[;]2[;]0.499599839871872[;]0.2496[;crlf;]12[;]-1[;]H+ is greater than OH- 1[;]H+ is greater than OH- [;][;crlf;]13[;]1[;]OH- is greater than H+2[;]OH- is greater than H+[;][;crlf;]0[;]-1[;]H+ is equal to OH-3[;]H+ is equal to OH-[;]"/>
  <p:tag name="HASRESULTS" val="False"/>
  <p:tag name="AUTOOPENPOLL" val="True"/>
  <p:tag name="AUTOFORMATCHART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32CBEE972C874E43BDDA9D72C903709E&lt;/guid&gt;&#10;        &lt;description /&gt;&#10;        &lt;date&gt;10/2/2013 8:25:4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6BC698E10A4810A3E0A820056F98BE&lt;/guid&gt;&#10;            &lt;repollguid&gt;D8724A9B966747F593368894C3D43113&lt;/repollguid&gt;&#10;            &lt;sourceid&gt;BE03156191B54003947796D20A399C19&lt;/sourceid&gt;&#10;            &lt;questiontext&gt;Which of the following is considered a basic solut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40DEB2E447F4B609A571BCE30DDCD10&lt;/guid&gt;&#10;                    &lt;answertext&gt;H+ is greater than OH- &lt;/answertext&gt;&#10;                    &lt;valuetype&gt;-1&lt;/valuetype&gt;&#10;                &lt;/answer&gt;&#10;                &lt;answer&gt;&#10;                    &lt;guid&gt;36BCB9334D0B48548B0F47BF28729D36&lt;/guid&gt;&#10;                    &lt;answertext&gt;OH- is greater than H+&lt;/answertext&gt;&#10;                    &lt;valuetype&gt;1&lt;/valuetype&gt;&#10;                &lt;/answer&gt;&#10;                &lt;answer&gt;&#10;                    &lt;guid&gt;45364EF10C784CEBA4F8AFE1975F2C7C&lt;/guid&gt;&#10;                    &lt;answertext&gt;H+ is equal to OH-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 solution with a pH of 3 is how many times more acidic than a solution with a pH of 5?[;crlf;]25[;]27[;]25[;]False[;]11[;][;crlf;]3.36[;]3[;]0.741889479639656[;]0.5504[;crlf;]1[;]-1[;]2 times1[;]2 times[;][;crlf;]1[;]-1[;]10 times2[;]10 times[;][;crlf;]11[;]1[;]20 times3[;]20 times[;][;crlf;]12[;]-1[;]100 times4[;]100 times[;]"/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BC2C878CCF98457D9FAF569E244E1C73&lt;/guid&gt;&#10;        &lt;description /&gt;&#10;        &lt;date&gt;10/2/2013 8:23:5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1A22414108847CD965F8E16E5F61A46&lt;/guid&gt;&#10;            &lt;repollguid&gt;564160EB0E5A4D5E8C1AC8621B3AF799&lt;/repollguid&gt;&#10;            &lt;sourceid&gt;12E5427F4CC34AFFA4378AC87E968F89&lt;/sourceid&gt;&#10;            &lt;questiontext&gt;A solution with a pH of 3 is how many times more acidic than a solution with a pH of 5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8F9550E2720429B847C7CF4516B2386&lt;/guid&gt;&#10;                    &lt;answertext&gt;2 times&lt;/answertext&gt;&#10;                    &lt;valuetype&gt;-1&lt;/valuetype&gt;&#10;                &lt;/answer&gt;&#10;                &lt;answer&gt;&#10;                    &lt;guid&gt;E3840B593EBE42419D44761426792DF0&lt;/guid&gt;&#10;                    &lt;answertext&gt;10 times&lt;/answertext&gt;&#10;                    &lt;valuetype&gt;-1&lt;/valuetype&gt;&#10;                &lt;/answer&gt;&#10;                &lt;answer&gt;&#10;                    &lt;guid&gt;9B1C98571D82400989A5EDAB6EC62B91&lt;/guid&gt;&#10;                    &lt;answertext&gt;20 times&lt;/answertext&gt;&#10;                    &lt;valuetype&gt;1&lt;/valuetype&gt;&#10;                &lt;/answer&gt;&#10;                &lt;answer&gt;&#10;                    &lt;guid&gt;C92D7D1EEE264D8DAD143058826954BC&lt;/guid&gt;&#10;                    &lt;answertext&gt;100 tim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 solution with a pH of 3 is how many times more acidic than a solution with a pH of 5?[;crlf;]25[;]27[;]25[;]False[;]11[;][;crlf;]3.36[;]3[;]0.741889479639656[;]0.5504[;crlf;]1[;]-1[;]2 times1[;]2 times[;][;crlf;]1[;]-1[;]10 times2[;]10 times[;][;crlf;]11[;]1[;]20 times3[;]20 times[;][;crlf;]12[;]-1[;]100 times4[;]100 times[;]"/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BC2C878CCF98457D9FAF569E244E1C73&lt;/guid&gt;&#10;        &lt;description /&gt;&#10;        &lt;date&gt;10/2/2013 8:23:5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1A22414108847CD965F8E16E5F61A46&lt;/guid&gt;&#10;            &lt;repollguid&gt;564160EB0E5A4D5E8C1AC8621B3AF799&lt;/repollguid&gt;&#10;            &lt;sourceid&gt;12E5427F4CC34AFFA4378AC87E968F89&lt;/sourceid&gt;&#10;            &lt;questiontext&gt;A solution with a pH of 3 is how many times more acidic than a solution with a pH of 5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8F9550E2720429B847C7CF4516B2386&lt;/guid&gt;&#10;                    &lt;answertext&gt;2 times&lt;/answertext&gt;&#10;                    &lt;valuetype&gt;-1&lt;/valuetype&gt;&#10;                &lt;/answer&gt;&#10;                &lt;answer&gt;&#10;                    &lt;guid&gt;E3840B593EBE42419D44761426792DF0&lt;/guid&gt;&#10;                    &lt;answertext&gt;10 times&lt;/answertext&gt;&#10;                    &lt;valuetype&gt;-1&lt;/valuetype&gt;&#10;                &lt;/answer&gt;&#10;                &lt;answer&gt;&#10;                    &lt;guid&gt;9B1C98571D82400989A5EDAB6EC62B91&lt;/guid&gt;&#10;                    &lt;answertext&gt;20 times&lt;/answertext&gt;&#10;                    &lt;valuetype&gt;1&lt;/valuetype&gt;&#10;                &lt;/answer&gt;&#10;                &lt;answer&gt;&#10;                    &lt;guid&gt;C92D7D1EEE264D8DAD143058826954BC&lt;/guid&gt;&#10;                    &lt;answertext&gt;100 tim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Water droplets form by water molecules being attracted to each other.  What term best explains this behavior?[;crlf;]21[;]21[;]21[;]False[;]19[;][;crlf;]2.04761904761905[;]2[;]0.485620906056456[;]0.235827664399093[;crlf;]1[;]-1[;]Adhesion1[;]Adhesion[;][;crlf;]19[;]1[;]Cohesion2[;]Cohesion[;][;crlf;]0[;]-1[;]Solubility3[;]Solubility[;][;crlf;]1[;]-1[;]Magnetism4[;]Magnetism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D477E0B1E1D43679AEF448F56DA843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EFEFE92073D4525AA9ED0685C298543&lt;/guid&gt;&#10;            &lt;repollguid&gt;8C3410FD37C74E11B2A62B2ED5FC18EE&lt;/repollguid&gt;&#10;            &lt;sourceid&gt;D8A8EC55E8094253B5A9B48C58C63865&lt;/sourceid&gt;&#10;            &lt;questiontext&gt;Water droplets form by water molecules being attracted to each other.  What term best explains this behavio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2F91125F4644269B5B829259E7F5ED9&lt;/guid&gt;&#10;                    &lt;answertext&gt;Adhesion&lt;/answertext&gt;&#10;                    &lt;valuetype&gt;-1&lt;/valuetype&gt;&#10;                &lt;/answer&gt;&#10;                &lt;answer&gt;&#10;                    &lt;guid&gt;D2952FAC49D943CFBFC66E1236B2EA96&lt;/guid&gt;&#10;                    &lt;answertext&gt;Cohesion&lt;/answertext&gt;&#10;                    &lt;valuetype&gt;1&lt;/valuetype&gt;&#10;                &lt;/answer&gt;&#10;                &lt;answer&gt;&#10;                    &lt;guid&gt;FC10E1F0FD534DA181D576DF5883D615&lt;/guid&gt;&#10;                    &lt;answertext&gt;Solubility&lt;/answertext&gt;&#10;                    &lt;valuetype&gt;-1&lt;/valuetype&gt;&#10;                &lt;/answer&gt;&#10;                &lt;answer&gt;&#10;                    &lt;guid&gt;DB5082ED921C4ACA82D1F58AE077F1C4&lt;/guid&gt;&#10;                    &lt;answertext&gt;Magnetism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98FEC1C01C5F4B8BA750F05E45542234&lt;/guid&gt;&#10;        &lt;description /&gt;&#10;        &lt;date&gt;10/2/2013 8:01:1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11DA1A65561454BB4AAC91DAF5A7F60&lt;/guid&gt;&#10;            &lt;repollguid&gt;3DAA64F9EDF54DC9806D3F940D367957&lt;/repollguid&gt;&#10;            &lt;sourceid&gt;E12D6B1A1D3746459607E8099FE2EDBA&lt;/sourceid&gt;&#10;            &lt;questiontext&gt;Which property of water allows water to stick to the sides of the straw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7723682DF6E44158C72596831D253B4&lt;/guid&gt;&#10;                    &lt;answertext&gt;Cohesion&lt;/answertext&gt;&#10;                    &lt;valuetype&gt;-1&lt;/valuetype&gt;&#10;                &lt;/answer&gt;&#10;                &lt;answer&gt;&#10;                    &lt;guid&gt;1400257C13D64C5F820069065138084C&lt;/guid&gt;&#10;                    &lt;answertext&gt;Adhesion&lt;/answertext&gt;&#10;                    &lt;valuetype&gt;1&lt;/valuetype&gt;&#10;                &lt;/answer&gt;&#10;                &lt;answer&gt;&#10;                    &lt;guid&gt;4DE00FFBF8E4406D9432667B1F832AE6&lt;/guid&gt;&#10;                    &lt;answertext&gt;Heat capacity&lt;/answertext&gt;&#10;                    &lt;valuetype&gt;-1&lt;/valuetype&gt;&#10;                &lt;/answer&gt;&#10;                &lt;answer&gt;&#10;                    &lt;guid&gt;783D24B24FA94DC2B65F5B4F911D5D7F&lt;/guid&gt;&#10;                    &lt;answertext&gt;Universal Solvent&lt;/answertext&gt;&#10;                    &lt;valuetype&gt;-1&lt;/valuetype&gt;&#10;                &lt;/answer&gt;&#10;            &lt;/answers&gt;&#10;        &lt;/multichoice&gt;&#10;    &lt;/questions&gt;&#10;&lt;/questionlist&gt;"/>
  <p:tag name="RESULTS" val="Which property of water allows water to stick to the sides of the straw?[;crlf;]21[;]21[;]21[;]False[;]19[;][;crlf;]1.9047619047619[;]2[;]0.293543523950904[;]0.0861678004535147[;crlf;]2[;]-1[;]Cohesion1[;]Cohesion[;][;crlf;]19[;]1[;]Adhesion2[;]Adhesion[;][;crlf;]0[;]-1[;]Heat capacity3[;]Heat capacity[;][;crlf;]0[;]-1[;]Universal Solvent4[;]Universal Solvent[;]"/>
  <p:tag name="HASRESULTS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6E0490EC013493D9309D0EA57FA6ED5&lt;/guid&gt;&#10;        &lt;description /&gt;&#10;        &lt;date&gt;10/2/2013 8:01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3316AB1492442B88EBE7A55FE630D2&lt;/guid&gt;&#10;            &lt;repollguid&gt;E3EFA80DFE674AB7B5D6262FC847FE29&lt;/repollguid&gt;&#10;            &lt;sourceid&gt;1AF8977172DB466183022F20A9EAF341&lt;/sourceid&gt;&#10;            &lt;questiontext&gt;Which property of water allows bugs to walk on wate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F2109E22F3940FC875EBD8169A453FC&lt;/guid&gt;&#10;                    &lt;answertext&gt;Adhesion&lt;/answertext&gt;&#10;                    &lt;valuetype&gt;-1&lt;/valuetype&gt;&#10;                &lt;/answer&gt;&#10;                &lt;answer&gt;&#10;                    &lt;guid&gt;D533F049BFC645DD940FF0B43DC2FDB4&lt;/guid&gt;&#10;                    &lt;answertext&gt;Cohesion&lt;/answertext&gt;&#10;                    &lt;valuetype&gt;-1&lt;/valuetype&gt;&#10;                &lt;/answer&gt;&#10;                &lt;answer&gt;&#10;                    &lt;guid&gt;1A53F1D79EBB4CB8AD734024C9FE899E&lt;/guid&gt;&#10;                    &lt;answertext&gt;Surface tension&lt;/answertext&gt;&#10;                    &lt;valuetype&gt;1&lt;/valuetype&gt;&#10;                &lt;/answer&gt;&#10;                &lt;answer&gt;&#10;                    &lt;guid&gt;E7DC1B08A0FD4C5FB58B1D5ABADD6AA2&lt;/guid&gt;&#10;                    &lt;answertext&gt;Heat capacity &lt;/answertext&gt;&#10;                    &lt;valuetype&gt;-1&lt;/valuetype&gt;&#10;                &lt;/answer&gt;&#10;            &lt;/answers&gt;&#10;        &lt;/multichoice&gt;&#10;    &lt;/questions&gt;&#10;&lt;/questionlist&gt;"/>
  <p:tag name="RESULTS" val="Which property of water allows bugs to walk on water?[;crlf;]22[;]22[;]22[;]False[;]16[;][;crlf;]2.72727272727273[;]3[;]0.686348585024614[;]0.471074380165289[;crlf;]2[;]-1[;]Adhesion1[;]Adhesion[;][;crlf;]3[;]-1[;]Cohesion2[;]Cohesion[;][;crlf;]16[;]1[;]Surface tension3[;]Surface tension[;][;crlf;]1[;]-1[;]Heat capacity 4[;]Heat capacity [;]"/>
  <p:tag name="HASRESULTS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Water takes _______ heat to change to its gaseous state.[;crlf;]22[;]22[;]22[;]False[;]21[;][;crlf;]1.04545454545455[;]1[;]0.208298895225265[;]0.0433884297520661[;crlf;]21[;]1[;]Large amounts of1[;]Large amounts of[;][;crlf;]1[;]-1[;]Small amounts of2[;]Small amounts of[;][;crlf;]0[;]-1[;]No3[;]No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BC13FB6E7014DCDB40E209C6EB7CDE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F238A6546B44148F575747B755538A&lt;/guid&gt;&#10;            &lt;repollguid&gt;A499DEEC547345E6ADE13330E422148D&lt;/repollguid&gt;&#10;            &lt;sourceid&gt;2F83D74DE0A54603942CD462093F36B8&lt;/sourceid&gt;&#10;            &lt;questiontext&gt;Water takes _______ heat to change to its gaseous stat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64AE1364FF14212980D99083954D3DD&lt;/guid&gt;&#10;                    &lt;answertext&gt;Large amounts of&lt;/answertext&gt;&#10;                    &lt;valuetype&gt;1&lt;/valuetype&gt;&#10;                &lt;/answer&gt;&#10;                &lt;answer&gt;&#10;                    &lt;guid&gt;E79DDF4938684C9D968F78945AE423C8&lt;/guid&gt;&#10;                    &lt;answertext&gt;Small amounts of&lt;/answertext&gt;&#10;                    &lt;valuetype&gt;-1&lt;/valuetype&gt;&#10;                &lt;/answer&gt;&#10;                &lt;answer&gt;&#10;                    &lt;guid&gt;7CF33AE81CAC47F2A5FAFFE913E09E9E&lt;/guid&gt;&#10;                    &lt;answertext&gt;No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What property of water allows sweat to cool the body &amp; coastal cities to have more stable temperatures than inland cities?[;crlf;]22[;]22[;]22[;]False[;]2[;][;crlf;]2.45454545454545[;]2[;]0.890723542830247[;]0.793388429752066[;crlf;]2[;]1[;]High heat capacity of 1.0 calories/gº C1[;]High heat capacity of 1.0 calories/gº C[;][;crlf;]12[;]-1[;]Neutral pH of 72[;]Neutral pH of 7[;][;crlf;]4[;]-1[;]Surface tension and capillary action3[;]Surface tension and capillary action[;][;crlf;]4[;]-1[;]Living Solvent of polar covalent &amp; ionic compounds4[;]Living Solvent of polar covalent &amp; ionic compounds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8091AFC8209478D855D4BC8C114CE8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578019EC6AC40E3B3187009CA53D54A&lt;/guid&gt;&#10;            &lt;repollguid&gt;14E4479589AB457FBB9D0860FFC6D52C&lt;/repollguid&gt;&#10;            &lt;sourceid&gt;67C40316FCF944689C5D284DB5964F85&lt;/sourceid&gt;&#10;            &lt;questiontext&gt;What property of water allows sweat to cool the body &amp;amp; coastal cities to have more stable temperatures than inland citie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0C15A3A273A4E9F8436B9FE1F81D28C&lt;/guid&gt;&#10;                    &lt;answertext&gt;Heat capacity&lt;/answertext&gt;&#10;                    &lt;valuetype&gt;1&lt;/valuetype&gt;&#10;                &lt;/answer&gt;&#10;                &lt;answer&gt;&#10;                    &lt;guid&gt;B614269A42E04E1AB44B779CAB5FB703&lt;/guid&gt;&#10;                    &lt;answertext&gt;Neutral pH&lt;/answertext&gt;&#10;                    &lt;valuetype&gt;-1&lt;/valuetype&gt;&#10;                &lt;/answer&gt;&#10;                &lt;answer&gt;&#10;                    &lt;guid&gt;FA45A17EB4364038B3F7AEC26C85C1E9&lt;/guid&gt;&#10;                    &lt;answertext&gt;Cohesion&lt;/answertext&gt;&#10;                    &lt;valuetype&gt;-1&lt;/valuetype&gt;&#10;                &lt;/answer&gt;&#10;                &lt;answer&gt;&#10;                    &lt;guid&gt;4788681AF9D147219F85622520226AF1&lt;/guid&gt;&#10;                    &lt;answertext&gt;Universal Solvent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98FEC1C01C5F4B8BA750F05E45542234&lt;/guid&gt;&#10;        &lt;description /&gt;&#10;        &lt;date&gt;10/2/2013 8:01:1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11DA1A65561454BB4AAC91DAF5A7F60&lt;/guid&gt;&#10;            &lt;repollguid&gt;3DAA64F9EDF54DC9806D3F940D367957&lt;/repollguid&gt;&#10;            &lt;sourceid&gt;E12D6B1A1D3746459607E8099FE2EDBA&lt;/sourceid&gt;&#10;            &lt;questiontext&gt;Which property of water allows water to stick to the sides of the straw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7723682DF6E44158C72596831D253B4&lt;/guid&gt;&#10;                    &lt;answertext&gt;Cohesion&lt;/answertext&gt;&#10;                    &lt;valuetype&gt;-1&lt;/valuetype&gt;&#10;                &lt;/answer&gt;&#10;                &lt;answer&gt;&#10;                    &lt;guid&gt;1400257C13D64C5F820069065138084C&lt;/guid&gt;&#10;                    &lt;answertext&gt;Adhesion&lt;/answertext&gt;&#10;                    &lt;valuetype&gt;1&lt;/valuetype&gt;&#10;                &lt;/answer&gt;&#10;                &lt;answer&gt;&#10;                    &lt;guid&gt;4DE00FFBF8E4406D9432667B1F832AE6&lt;/guid&gt;&#10;                    &lt;answertext&gt;Heat capacity&lt;/answertext&gt;&#10;                    &lt;valuetype&gt;-1&lt;/valuetype&gt;&#10;                &lt;/answer&gt;&#10;                &lt;answer&gt;&#10;                    &lt;guid&gt;783D24B24FA94DC2B65F5B4F911D5D7F&lt;/guid&gt;&#10;                    &lt;answertext&gt;Universal Solvent&lt;/answertext&gt;&#10;                    &lt;valuetype&gt;-1&lt;/valuetype&gt;&#10;                &lt;/answer&gt;&#10;            &lt;/answers&gt;&#10;        &lt;/multichoice&gt;&#10;    &lt;/questions&gt;&#10;&lt;/questionlist&gt;"/>
  <p:tag name="RESULTS" val="Which property of water allows water to stick to the sides of the straw?[;crlf;]21[;]21[;]21[;]False[;]19[;][;crlf;]1.9047619047619[;]2[;]0.293543523950904[;]0.0861678004535147[;crlf;]2[;]-1[;]Cohesion1[;]Cohesion[;][;crlf;]19[;]1[;]Adhesion2[;]Adhesion[;][;crlf;]0[;]-1[;]Heat capacity3[;]Heat capacity[;][;crlf;]0[;]-1[;]Universal Solvent4[;]Universal Solvent[;]"/>
  <p:tag name="HASRESULTS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A solution with a pH of 3 is[;crlf;]21[;]22[;]21[;]False[;]15[;][;crlf;]1.33333333333333[;]1[;]0.563436169819011[;]0.317460317460317[;crlf;]15[;]1[;]Acidic1[;]Acidic[;][;crlf;]5[;]-1[;]Basic2[;]Basic[;][;crlf;]1[;]-1[;]Neutral 3[;]Neutral 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3C69CC81F4E45D8A5408496097EAFCF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8E5BF540B44C8994C59F2A85D6CA21&lt;/guid&gt;&#10;            &lt;repollguid&gt;2814E899C7AA42F8912F52C98FE1FD2D&lt;/repollguid&gt;&#10;            &lt;sourceid&gt;EDEB8240577242BA8160A8E77E6C4A13&lt;/sourceid&gt;&#10;            &lt;questiontext&gt;A solution with a pH of 3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FEB84FE977468EAFF217787F877F4C&lt;/guid&gt;&#10;                    &lt;answertext&gt;Acidic&lt;/answertext&gt;&#10;                    &lt;valuetype&gt;1&lt;/valuetype&gt;&#10;                &lt;/answer&gt;&#10;                &lt;answer&gt;&#10;                    &lt;guid&gt;7BA5489402594CDF8197007DF1091560&lt;/guid&gt;&#10;                    &lt;answertext&gt;Basic&lt;/answertext&gt;&#10;                    &lt;valuetype&gt;-1&lt;/valuetype&gt;&#10;                &lt;/answer&gt;&#10;                &lt;answer&gt;&#10;                    &lt;guid&gt;07A8F70A57D04469B342B8477155661A&lt;/guid&gt;&#10;                    &lt;answertext&gt;Neutral 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3C69CC81F4E45D8A5408496097EAFCF&lt;/guid&gt;&#10;        &lt;description /&gt;&#10;        &lt;date&gt;10/2/2013 8:22:1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0ABCEFADAD41078432890EF2EFAF81&lt;/guid&gt;&#10;            &lt;repollguid&gt;2814E899C7AA42F8912F52C98FE1FD2D&lt;/repollguid&gt;&#10;            &lt;sourceid&gt;EDEB8240577242BA8160A8E77E6C4A13&lt;/sourceid&gt;&#10;            &lt;questiontext&gt;A solution with a pH of 8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FEB84FE977468EAFF217787F877F4C&lt;/guid&gt;&#10;                    &lt;answertext&gt;Acidic&lt;/answertext&gt;&#10;                    &lt;valuetype&gt;-1&lt;/valuetype&gt;&#10;                &lt;/answer&gt;&#10;                &lt;answer&gt;&#10;                    &lt;guid&gt;7BA5489402594CDF8197007DF1091560&lt;/guid&gt;&#10;                    &lt;answertext&gt;Basic&lt;/answertext&gt;&#10;                    &lt;valuetype&gt;-1&lt;/valuetype&gt;&#10;                &lt;/answer&gt;&#10;                &lt;answer&gt;&#10;                    &lt;guid&gt;07A8F70A57D04469B342B8477155661A&lt;/guid&gt;&#10;                    &lt;answertext&gt;Neutral &lt;/answertext&gt;&#10;                    &lt;valuetype&gt;1&lt;/valuetype&gt;&#10;                &lt;/answer&gt;&#10;            &lt;/answers&gt;&#10;        &lt;/multichoice&gt;&#10;    &lt;/questions&gt;&#10;&lt;/questionlist&gt;"/>
  <p:tag name="RESULTS" val="A solution with a pH of 8 is[;crlf;]22[;]22[;]22[;]False[;]4[;][;crlf;]2.13636363636364[;]2[;]0.456812528232768[;]0.208677685950413[;crlf;]1[;]-1[;]Acidic1[;]Acidic[;][;crlf;]17[;]-1[;]Basic2[;]Basic[;][;crlf;]4[;]1[;]Neutral 3[;]Neutral [;]"/>
  <p:tag name="HASRESULTS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ater is a polar molecule because[;crlf;]20[;]22[;]20[;]False[;]14[;][;crlf;]1.95[;]2[;]0.668954408012983[;]0.4475[;crlf;]4[;]-1[;]It shares electrons equally between oxygen and hydrogen1[;]It shares electrons equally between oxygen and hydrogen[;][;crlf;]14[;]1[;]One side of the molecule has a slight positive charge and the other side has a slight negative charge2[;]One side of the molecule has a slight positive charge and the other side has a slight negative charge[;][;crlf;]1[;]-1[;]It freezes at zero degrees Celsius3[;]It freezes at zero degrees Celsius[;][;crlf;]1[;]-1[;]It forms ionic bonds with other water molecules4[;]It forms ionic bonds with other water molecules[;]"/>
  <p:tag name="HASRESULTS" val="True"/>
  <p:tag name="AUTOFORMATCHART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45BBA2A3B6E4D01BDFB9315FC30C27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2C5390FC0CA42B89F77429B71ED1CCA&lt;/guid&gt;&#10;            &lt;repollguid&gt;C493461464CA45ECB0DA569A0F1818E4&lt;/repollguid&gt;&#10;            &lt;sourceid&gt;F05A128F53BD4CFF93099863478A473C&lt;/sourceid&gt;&#10;            &lt;questiontext&gt;Water is a polar molecule becaus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FB8087A60CB48E88045CFC95539DE08&lt;/guid&gt;&#10;                    &lt;answertext&gt;It shares electrons equally between oxygen and hydrogen&lt;/answertext&gt;&#10;                    &lt;valuetype&gt;-1&lt;/valuetype&gt;&#10;                &lt;/answer&gt;&#10;                &lt;answer&gt;&#10;                    &lt;guid&gt;7D28A08C84DE4AF39E6BB5C3FC0C4D57&lt;/guid&gt;&#10;                    &lt;answertext&gt;One side of the molecule has a slight positive charge and the other side has a slight negative charge&lt;/answertext&gt;&#10;                    &lt;valuetype&gt;1&lt;/valuetype&gt;&#10;                &lt;/answer&gt;&#10;                &lt;answer&gt;&#10;                    &lt;guid&gt;201B7F52CC1C485FA9A588946F4E4A78&lt;/guid&gt;&#10;                    &lt;answertext&gt;It freezes at zero degrees Celsius&lt;/answertext&gt;&#10;                    &lt;valuetype&gt;-1&lt;/valuetype&gt;&#10;                &lt;/answer&gt;&#10;                &lt;answer&gt;&#10;                    &lt;guid&gt;661994A7B06A4E71BA8FEB4D45FE5EDE&lt;/guid&gt;&#10;                    &lt;answertext&gt;It forms ionic bonds with other water molecul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131BEDA4D8E246D3A1D9FBCD0203141C&lt;/guid&gt;&#10;        &lt;description /&gt;&#10;        &lt;date&gt;10/2/2013 8:01:1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9705FD7A76A419C933CC36F347F29E6&lt;/guid&gt;&#10;            &lt;repollguid&gt;9D7907AD6A8F4C4E94AF61B23F343529&lt;/repollguid&gt;&#10;            &lt;sourceid&gt;5923989A83AB4FF383EB86CFC72641F8&lt;/sourceid&gt;&#10;            &lt;questiontext&gt;Which side of the water molecule has a slight negative charg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8EBC4DC67CA42E98A9BC30C57C0654D&lt;/guid&gt;&#10;                    &lt;answertext&gt;Oxygen side&lt;/answertext&gt;&#10;                    &lt;valuetype&gt;1&lt;/valuetype&gt;&#10;                &lt;/answer&gt;&#10;                &lt;answer&gt;&#10;                    &lt;guid&gt;B27E481BF4F84146A7D0D9BB36191657&lt;/guid&gt;&#10;                    &lt;answertext&gt;Hydrogen sid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77611B9B3F446F491E7E923FE0B0A67&lt;/guid&gt;&#10;        &lt;description /&gt;&#10;        &lt;date&gt;10/2/2013 8:01:1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774CB2D3A564147B68C3442DCACFCD9&lt;/guid&gt;&#10;            &lt;repollguid&gt;077801C98316455BB8A23D11814FFB6F&lt;/repollguid&gt;&#10;            &lt;sourceid&gt;06DC45A914854EC9BA3BC46BD261B793&lt;/sourceid&gt;&#10;            &lt;questiontext&gt;What type of bond existswhere the red arrows arepointing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8226C5BF75D4BF68090BAA0BFE3B265&lt;/guid&gt;&#10;                    &lt;answertext&gt;Ionic&lt;/answertext&gt;&#10;                    &lt;valuetype&gt;-1&lt;/valuetype&gt;&#10;                &lt;/answer&gt;&#10;                &lt;answer&gt;&#10;                    &lt;guid&gt;A0B209ABD2DB416D9F63302B04214266&lt;/guid&gt;&#10;                    &lt;answertext&gt;Covalent&lt;/answertext&gt;&#10;                    &lt;valuetype&gt;1&lt;/valuetype&gt;&#10;                &lt;/answer&gt;&#10;                &lt;answer&gt;&#10;                    &lt;guid&gt;4FB96E32FE9644BAB44AEE7B93BFC5DE&lt;/guid&gt;&#10;                    &lt;answertext&gt;Metallic&lt;/answertext&gt;&#10;                    &lt;valuetype&gt;-1&lt;/valuetype&gt;&#10;                &lt;/answer&gt;&#10;                &lt;answer&gt;&#10;                    &lt;guid&gt;9653C78D3CB046CAB3F3FD1CB9910025&lt;/guid&gt;&#10;                    &lt;answertext&gt;Hydroge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2E82133354F49A29D9211F8BC5BD0A5&lt;/guid&gt;&#10;        &lt;description /&gt;&#10;        &lt;date&gt;10/2/2013 8:01:1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2B22E4290143ADB154732B40BA8FBB&lt;/guid&gt;&#10;            &lt;repollguid&gt;49EB0A4D09654DB2919534698FEDF876&lt;/repollguid&gt;&#10;            &lt;sourceid&gt;39336E3EC8904F04825D634A75C73C3C&lt;/sourceid&gt;&#10;            &lt;questiontext&gt;Water molecules form what type of bonds with each othe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02C4CD89C5045F698CAEA7E3E6DC033&lt;/guid&gt;&#10;                    &lt;answertext&gt;Covalent bonds&lt;/answertext&gt;&#10;                    &lt;valuetype&gt;-1&lt;/valuetype&gt;&#10;                &lt;/answer&gt;&#10;                &lt;answer&gt;&#10;                    &lt;guid&gt;E1CEFB1180234B3981CB3B2B0E0F90D7&lt;/guid&gt;&#10;                    &lt;answertext&gt;Metallic bonds&lt;/answertext&gt;&#10;                    &lt;valuetype&gt;-1&lt;/valuetype&gt;&#10;                &lt;/answer&gt;&#10;                &lt;answer&gt;&#10;                    &lt;guid&gt;4DABD7CE7D15442494EEB776F5E580A4&lt;/guid&gt;&#10;                    &lt;answertext&gt;Ionic bonds&lt;/answertext&gt;&#10;                    &lt;valuetype&gt;-1&lt;/valuetype&gt;&#10;                &lt;/answer&gt;&#10;                &lt;answer&gt;&#10;                    &lt;guid&gt;2AD9A1BD0EC54ADF861F4F67BC430EDE&lt;/guid&gt;&#10;                    &lt;answertext&gt;Hydrogen bond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6E0490EC013493D9309D0EA57FA6ED5&lt;/guid&gt;&#10;        &lt;description /&gt;&#10;        &lt;date&gt;10/2/2013 8:01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3316AB1492442B88EBE7A55FE630D2&lt;/guid&gt;&#10;            &lt;repollguid&gt;E3EFA80DFE674AB7B5D6262FC847FE29&lt;/repollguid&gt;&#10;            &lt;sourceid&gt;1AF8977172DB466183022F20A9EAF341&lt;/sourceid&gt;&#10;            &lt;questiontext&gt;Which property of water allows bugs to walk on wate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F2109E22F3940FC875EBD8169A453FC&lt;/guid&gt;&#10;                    &lt;answertext&gt;Adhesion&lt;/answertext&gt;&#10;                    &lt;valuetype&gt;-1&lt;/valuetype&gt;&#10;                &lt;/answer&gt;&#10;                &lt;answer&gt;&#10;                    &lt;guid&gt;D533F049BFC645DD940FF0B43DC2FDB4&lt;/guid&gt;&#10;                    &lt;answertext&gt;Cohesion&lt;/answertext&gt;&#10;                    &lt;valuetype&gt;-1&lt;/valuetype&gt;&#10;                &lt;/answer&gt;&#10;                &lt;answer&gt;&#10;                    &lt;guid&gt;1A53F1D79EBB4CB8AD734024C9FE899E&lt;/guid&gt;&#10;                    &lt;answertext&gt;Surface tension&lt;/answertext&gt;&#10;                    &lt;valuetype&gt;1&lt;/valuetype&gt;&#10;                &lt;/answer&gt;&#10;                &lt;answer&gt;&#10;                    &lt;guid&gt;E7DC1B08A0FD4C5FB58B1D5ABADD6AA2&lt;/guid&gt;&#10;                    &lt;answertext&gt;Heat capacity &lt;/answertext&gt;&#10;                    &lt;valuetype&gt;-1&lt;/valuetype&gt;&#10;                &lt;/answer&gt;&#10;            &lt;/answers&gt;&#10;        &lt;/multichoice&gt;&#10;    &lt;/questions&gt;&#10;&lt;/questionlist&gt;"/>
  <p:tag name="RESULTS" val="Which property of water allows bugs to walk on water?[;crlf;]22[;]22[;]22[;]False[;]16[;][;crlf;]2.72727272727273[;]3[;]0.686348585024614[;]0.471074380165289[;crlf;]2[;]-1[;]Adhesion1[;]Adhesion[;][;crlf;]3[;]-1[;]Cohesion2[;]Cohesion[;][;crlf;]16[;]1[;]Surface tension3[;]Surface tension[;][;crlf;]1[;]-1[;]Heat capacity 4[;]Heat capacity 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733983E64EC34C5B8C01C2319BCDF654&lt;/guid&gt;&#10;        &lt;description /&gt;&#10;        &lt;date&gt;10/2/2013 8:01:1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8043CC16B754AA791A0900D9A3F647D&lt;/guid&gt;&#10;            &lt;repollguid&gt;313A3B7BEAA4452395E99BBE253ABAB3&lt;/repollguid&gt;&#10;            &lt;sourceid&gt;BD031E0C146241AEABBD7CB465783D8A&lt;/sourceid&gt;&#10;            &lt;questiontext&gt;Surface tension and capillary action occur in water because i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1B9275B8F3D422D8D1397D024D601FB&lt;/guid&gt;&#10;                    &lt;answertext&gt;is very dense&lt;/answertext&gt;&#10;                    &lt;valuetype&gt;-1&lt;/valuetype&gt;&#10;                &lt;/answer&gt;&#10;                &lt;answer&gt;&#10;                    &lt;guid&gt;326BF381B2784E2FB62C9B56A56BC440&lt;/guid&gt;&#10;                    &lt;answertext&gt;is nonpolar&lt;/answertext&gt;&#10;                    &lt;valuetype&gt;-1&lt;/valuetype&gt;&#10;                &lt;/answer&gt;&#10;                &lt;answer&gt;&#10;                    &lt;guid&gt;F0B80FB830DF40EB8503933FCC11C671&lt;/guid&gt;&#10;                    &lt;answertext&gt;has ionic bonds&lt;/answertext&gt;&#10;                    &lt;valuetype&gt;-1&lt;/valuetype&gt;&#10;                &lt;/answer&gt;&#10;                &lt;answer&gt;&#10;                    &lt;guid&gt;BDD9293926D64A3E8B9988DCE6E6CE6D&lt;/guid&gt;&#10;                    &lt;answertext&gt;has hydrogen bond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F8091AFC8209478D855D4BC8C114CE89&lt;/guid&gt;&#10;        &lt;description /&gt;&#10;        &lt;date&gt;10/2/2013 8:01:1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6180080F1840788D1B8779D6A4AEFB&lt;/guid&gt;&#10;            &lt;repollguid&gt;14E4479589AB457FBB9D0860FFC6D52C&lt;/repollguid&gt;&#10;            &lt;sourceid&gt;67C40316FCF944689C5D284DB5964F85&lt;/sourceid&gt;&#10;            &lt;questiontext&gt;What kinds of substance can dissolve in wate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0C15A3A273A4E9F8436B9FE1F81D28C&lt;/guid&gt;&#10;                    &lt;answertext&gt;Hydrophobic/nonpolar molecules&lt;/answertext&gt;&#10;                    &lt;valuetype&gt;-1&lt;/valuetype&gt;&#10;                &lt;/answer&gt;&#10;                &lt;answer&gt;&#10;                    &lt;guid&gt;B614269A42E04E1AB44B779CAB5FB703&lt;/guid&gt;&#10;                    &lt;answertext&gt;Hydrophilic/polar molecules&lt;/answertext&gt;&#10;                    &lt;valuetype&gt;1&lt;/valuetype&gt;&#10;                &lt;/answer&gt;&#10;                &lt;answer&gt;&#10;                    &lt;guid&gt;FA45A17EB4364038B3F7AEC26C85C1E9&lt;/guid&gt;&#10;                    &lt;answertext&gt;Hydrophilic/nonpolar molecules&lt;/answertext&gt;&#10;                    &lt;valuetype&gt;-1&lt;/valuetype&gt;&#10;                &lt;/answer&gt;&#10;                &lt;answer&gt;&#10;                    &lt;guid&gt;4788681AF9D147219F85622520226AF1&lt;/guid&gt;&#10;                    &lt;answertext&gt;Hydrophobic/polar molecul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f the following is considered a basic solution?[;crlf;]25[;]27[;]25[;]False[;]13[;][;crlf;]1.52[;]2[;]0.499599839871872[;]0.2496[;crlf;]12[;]-1[;]H+ is greater than OH- 1[;]H+ is greater than OH- [;][;crlf;]13[;]1[;]OH- is greater than H+2[;]OH- is greater than H+[;][;crlf;]0[;]-1[;]H+ is equal to OH-3[;]H+ is equal to OH-[;]"/>
  <p:tag name="HASRESULTS" val="False"/>
  <p:tag name="AUTOOPENPOLL" val="True"/>
  <p:tag name="AUTOFORMATCHART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32CBEE972C874E43BDDA9D72C903709E&lt;/guid&gt;&#10;        &lt;description /&gt;&#10;        &lt;date&gt;10/2/2013 8:25:4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6BC698E10A4810A3E0A820056F98BE&lt;/guid&gt;&#10;            &lt;repollguid&gt;D8724A9B966747F593368894C3D43113&lt;/repollguid&gt;&#10;            &lt;sourceid&gt;BE03156191B54003947796D20A399C19&lt;/sourceid&gt;&#10;            &lt;questiontext&gt;Which of the following is considered a basic solut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40DEB2E447F4B609A571BCE30DDCD10&lt;/guid&gt;&#10;                    &lt;answertext&gt;H+ is greater than OH- &lt;/answertext&gt;&#10;                    &lt;valuetype&gt;-1&lt;/valuetype&gt;&#10;                &lt;/answer&gt;&#10;                &lt;answer&gt;&#10;                    &lt;guid&gt;36BCB9334D0B48548B0F47BF28729D36&lt;/guid&gt;&#10;                    &lt;answertext&gt;OH- is greater than H+&lt;/answertext&gt;&#10;                    &lt;valuetype&gt;1&lt;/valuetype&gt;&#10;                &lt;/answer&gt;&#10;                &lt;answer&gt;&#10;                    &lt;guid&gt;45364EF10C784CEBA4F8AFE1975F2C7C&lt;/guid&gt;&#10;                    &lt;answertext&gt;H+ is equal to OH-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f the following is considered a basic solution?[;crlf;]25[;]27[;]25[;]False[;]13[;][;crlf;]1.52[;]2[;]0.499599839871872[;]0.2496[;crlf;]12[;]-1[;]H+ is greater than OH- 1[;]H+ is greater than OH- [;][;crlf;]13[;]1[;]OH- is greater than H+2[;]OH- is greater than H+[;][;crlf;]0[;]-1[;]H+ is equal to OH-3[;]H+ is equal to OH-[;]"/>
  <p:tag name="HASRESULTS" val="False"/>
  <p:tag name="AUTOOPENPOLL" val="True"/>
  <p:tag name="AUTOFORMATCHART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32CBEE972C874E43BDDA9D72C903709E&lt;/guid&gt;&#10;        &lt;description /&gt;&#10;        &lt;date&gt;10/2/2013 8:25:4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6BC698E10A4810A3E0A820056F98BE&lt;/guid&gt;&#10;            &lt;repollguid&gt;D8724A9B966747F593368894C3D43113&lt;/repollguid&gt;&#10;            &lt;sourceid&gt;BE03156191B54003947796D20A399C19&lt;/sourceid&gt;&#10;            &lt;questiontext&gt;Which of the following is considered a basic solut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40DEB2E447F4B609A571BCE30DDCD10&lt;/guid&gt;&#10;                    &lt;answertext&gt;H+ is greater than OH- &lt;/answertext&gt;&#10;                    &lt;valuetype&gt;-1&lt;/valuetype&gt;&#10;                &lt;/answer&gt;&#10;                &lt;answer&gt;&#10;                    &lt;guid&gt;36BCB9334D0B48548B0F47BF28729D36&lt;/guid&gt;&#10;                    &lt;answertext&gt;OH- is greater than H+&lt;/answertext&gt;&#10;                    &lt;valuetype&gt;1&lt;/valuetype&gt;&#10;                &lt;/answer&gt;&#10;                &lt;answer&gt;&#10;                    &lt;guid&gt;45364EF10C784CEBA4F8AFE1975F2C7C&lt;/guid&gt;&#10;                    &lt;answertext&gt;H+ is equal to OH-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 solution with a pH of 3 is how many times more acidic than a solution with a pH of 5?[;crlf;]25[;]27[;]25[;]False[;]11[;][;crlf;]3.36[;]3[;]0.741889479639656[;]0.5504[;crlf;]1[;]-1[;]2 times1[;]2 times[;][;crlf;]1[;]-1[;]10 times2[;]10 times[;][;crlf;]11[;]1[;]20 times3[;]20 times[;][;crlf;]12[;]-1[;]100 times4[;]100 times[;]"/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BC2C878CCF98457D9FAF569E244E1C73&lt;/guid&gt;&#10;        &lt;description /&gt;&#10;        &lt;date&gt;10/2/2013 8:23:5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1A22414108847CD965F8E16E5F61A46&lt;/guid&gt;&#10;            &lt;repollguid&gt;564160EB0E5A4D5E8C1AC8621B3AF799&lt;/repollguid&gt;&#10;            &lt;sourceid&gt;12E5427F4CC34AFFA4378AC87E968F89&lt;/sourceid&gt;&#10;            &lt;questiontext&gt;A solution with a pH of 3 is how many times more acidic than a solution with a pH of 5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8F9550E2720429B847C7CF4516B2386&lt;/guid&gt;&#10;                    &lt;answertext&gt;2 times&lt;/answertext&gt;&#10;                    &lt;valuetype&gt;-1&lt;/valuetype&gt;&#10;                &lt;/answer&gt;&#10;                &lt;answer&gt;&#10;                    &lt;guid&gt;E3840B593EBE42419D44761426792DF0&lt;/guid&gt;&#10;                    &lt;answertext&gt;10 times&lt;/answertext&gt;&#10;                    &lt;valuetype&gt;-1&lt;/valuetype&gt;&#10;                &lt;/answer&gt;&#10;                &lt;answer&gt;&#10;                    &lt;guid&gt;9B1C98571D82400989A5EDAB6EC62B91&lt;/guid&gt;&#10;                    &lt;answertext&gt;20 times&lt;/answertext&gt;&#10;                    &lt;valuetype&gt;1&lt;/valuetype&gt;&#10;                &lt;/answer&gt;&#10;                &lt;answer&gt;&#10;                    &lt;guid&gt;C92D7D1EEE264D8DAD143058826954BC&lt;/guid&gt;&#10;                    &lt;answertext&gt;100 tim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 solution with a pH of 3 is how many times more acidic than a solution with a pH of 5?[;crlf;]25[;]27[;]25[;]False[;]11[;][;crlf;]3.36[;]3[;]0.741889479639656[;]0.5504[;crlf;]1[;]-1[;]2 times1[;]2 times[;][;crlf;]1[;]-1[;]10 times2[;]10 times[;][;crlf;]11[;]1[;]20 times3[;]20 times[;][;crlf;]12[;]-1[;]100 times4[;]100 times[;]"/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BC2C878CCF98457D9FAF569E244E1C73&lt;/guid&gt;&#10;        &lt;description /&gt;&#10;        &lt;date&gt;10/2/2013 8:23:5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1A22414108847CD965F8E16E5F61A46&lt;/guid&gt;&#10;            &lt;repollguid&gt;564160EB0E5A4D5E8C1AC8621B3AF799&lt;/repollguid&gt;&#10;            &lt;sourceid&gt;12E5427F4CC34AFFA4378AC87E968F89&lt;/sourceid&gt;&#10;            &lt;questiontext&gt;A solution with a pH of 3 is how many times more acidic than a solution with a pH of 5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8F9550E2720429B847C7CF4516B2386&lt;/guid&gt;&#10;                    &lt;answertext&gt;2 times&lt;/answertext&gt;&#10;                    &lt;valuetype&gt;-1&lt;/valuetype&gt;&#10;                &lt;/answer&gt;&#10;                &lt;answer&gt;&#10;                    &lt;guid&gt;E3840B593EBE42419D44761426792DF0&lt;/guid&gt;&#10;                    &lt;answertext&gt;10 times&lt;/answertext&gt;&#10;                    &lt;valuetype&gt;-1&lt;/valuetype&gt;&#10;                &lt;/answer&gt;&#10;                &lt;answer&gt;&#10;                    &lt;guid&gt;9B1C98571D82400989A5EDAB6EC62B91&lt;/guid&gt;&#10;                    &lt;answertext&gt;20 times&lt;/answertext&gt;&#10;                    &lt;valuetype&gt;1&lt;/valuetype&gt;&#10;                &lt;/answer&gt;&#10;                &lt;answer&gt;&#10;                    &lt;guid&gt;C92D7D1EEE264D8DAD143058826954BC&lt;/guid&gt;&#10;                    &lt;answertext&gt;100 tim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FORMATCHART" val="True"/>
  <p:tag name="RESULTS" val="Water takes _______ heat to change to its gaseous state.[;crlf;]22[;]22[;]22[;]False[;]21[;][;crlf;]1.04545454545455[;]1[;]0.208298895225265[;]0.0433884297520661[;crlf;]21[;]1[;]Large amounts of1[;]Large amounts of[;][;crlf;]1[;]-1[;]Small amounts of2[;]Small amounts of[;][;crlf;]0[;]-1[;]No3[;]No[;]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BC13FB6E7014DCDB40E209C6EB7CDE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F238A6546B44148F575747B755538A&lt;/guid&gt;&#10;            &lt;repollguid&gt;A499DEEC547345E6ADE13330E422148D&lt;/repollguid&gt;&#10;            &lt;sourceid&gt;2F83D74DE0A54603942CD462093F36B8&lt;/sourceid&gt;&#10;            &lt;questiontext&gt;Water takes _______ heat to change to its gaseous stat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64AE1364FF14212980D99083954D3DD&lt;/guid&gt;&#10;                    &lt;answertext&gt;Large amounts of&lt;/answertext&gt;&#10;                    &lt;valuetype&gt;1&lt;/valuetype&gt;&#10;                &lt;/answer&gt;&#10;                &lt;answer&gt;&#10;                    &lt;guid&gt;E79DDF4938684C9D968F78945AE423C8&lt;/guid&gt;&#10;                    &lt;answertext&gt;Small amounts of&lt;/answertext&gt;&#10;                    &lt;valuetype&gt;-1&lt;/valuetype&gt;&#10;                &lt;/answer&gt;&#10;                &lt;answer&gt;&#10;                    &lt;guid&gt;7CF33AE81CAC47F2A5FAFFE913E09E9E&lt;/guid&gt;&#10;                    &lt;answertext&gt;No&lt;/answertext&gt;&#10;                    &lt;valuetype&gt;-1&lt;/valuetype&gt;&#10;                &lt;/answer&gt;&#10;            &lt;/answers&gt;&#10;        &lt;/multichoice&gt;&#10;    &lt;/questions&gt;&#10;&lt;/questionlist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991</TotalTime>
  <Words>1171</Words>
  <Application>Microsoft Office PowerPoint</Application>
  <PresentationFormat>On-screen Show (4:3)</PresentationFormat>
  <Paragraphs>210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Origin</vt:lpstr>
      <vt:lpstr>Chart</vt:lpstr>
      <vt:lpstr>Slide 1</vt:lpstr>
      <vt:lpstr>L2</vt:lpstr>
      <vt:lpstr>1 Water droplets form by water molecules being attracted to each other.  What term best explains this behavior?</vt:lpstr>
      <vt:lpstr>2  Which property of water  allows water to stick to the  sides of the straw?</vt:lpstr>
      <vt:lpstr>3 Which property of water allows bugs to walk on water?</vt:lpstr>
      <vt:lpstr>4 Water takes _______ heat to change to its gaseous state.</vt:lpstr>
      <vt:lpstr>5 What property of water allows sweat to cool the body &amp; coastal cities to have more stable temperatures than inland cities?</vt:lpstr>
      <vt:lpstr>6 A solution with a pH of 3 is</vt:lpstr>
      <vt:lpstr>7 A solution with a pH of 8 is</vt:lpstr>
      <vt:lpstr>L 3</vt:lpstr>
      <vt:lpstr>8 Water is a polar molecule because</vt:lpstr>
      <vt:lpstr>9 Which side of the water molecule has a slight negative charge?</vt:lpstr>
      <vt:lpstr>10 What type of bond exists where the red arrows are pointing?</vt:lpstr>
      <vt:lpstr>11 Water molecules form what type of bonds with each other?</vt:lpstr>
      <vt:lpstr>12 Surface tension and capillary action occur in water because it</vt:lpstr>
      <vt:lpstr>13 What kinds of substance can dissolve in water?</vt:lpstr>
      <vt:lpstr>14 Which of the following is true for neutral solution?</vt:lpstr>
      <vt:lpstr>15 Which is a basic solution?</vt:lpstr>
      <vt:lpstr>Level 4</vt:lpstr>
      <vt:lpstr>16 A solution with a pH of 3 is how many times more acidic than a solution with a pH of 5?</vt:lpstr>
      <vt:lpstr>17 A solution with a pH of 9 is how many times more basic than a solution with a pH of 5?</vt:lpstr>
      <vt:lpstr>L2</vt:lpstr>
      <vt:lpstr>1 Water droplets form by water molecules being attracted to each other.  What term best explains this behavior?</vt:lpstr>
      <vt:lpstr>2  Which property of water  allows water to stick to the  sides of the straw?</vt:lpstr>
      <vt:lpstr>3 Which property of water allows bugs to walk on water?</vt:lpstr>
      <vt:lpstr>4 Water takes _______ heat to change to its gaseous state.</vt:lpstr>
      <vt:lpstr>5 What property of water allows sweat to cool the body &amp; coastal cities to have more stable temperatures than inland cities?</vt:lpstr>
      <vt:lpstr>6 A solution with a pH of 3 is</vt:lpstr>
      <vt:lpstr>7 A solution with a pH of 8 is</vt:lpstr>
      <vt:lpstr>L 3</vt:lpstr>
      <vt:lpstr>8 Water is a polar molecule because</vt:lpstr>
      <vt:lpstr>9 Which side of the water molecule has a slight negative charge?</vt:lpstr>
      <vt:lpstr>10 What type of bond exists where the red arrows are pointing?</vt:lpstr>
      <vt:lpstr>11 Water molecules form what type of bonds with each other?</vt:lpstr>
      <vt:lpstr>12 Surface tension and capillary action occur in water because it</vt:lpstr>
      <vt:lpstr>13 What kinds of substance can dissolve in water?</vt:lpstr>
      <vt:lpstr>14 Which of the following is true for neutral solution?</vt:lpstr>
      <vt:lpstr>15 Which is a basic solution?</vt:lpstr>
      <vt:lpstr>Level 4</vt:lpstr>
      <vt:lpstr>16 A solution with a pH of 3 is how many times more acidic than a solution with a pH of 5?</vt:lpstr>
      <vt:lpstr>17 A solution with a pH of 9 is how many times more basic than a solution with a pH of 5?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mfcsd</dc:creator>
  <cp:lastModifiedBy>mfcsd</cp:lastModifiedBy>
  <cp:revision>104</cp:revision>
  <dcterms:created xsi:type="dcterms:W3CDTF">2011-09-19T12:33:25Z</dcterms:created>
  <dcterms:modified xsi:type="dcterms:W3CDTF">2014-10-16T12:25:09Z</dcterms:modified>
</cp:coreProperties>
</file>